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38"/>
  </p:notesMasterIdLst>
  <p:sldIdLst>
    <p:sldId id="256" r:id="rId2"/>
    <p:sldId id="291" r:id="rId3"/>
    <p:sldId id="260" r:id="rId4"/>
    <p:sldId id="261" r:id="rId5"/>
    <p:sldId id="263" r:id="rId6"/>
    <p:sldId id="264" r:id="rId7"/>
    <p:sldId id="265" r:id="rId8"/>
    <p:sldId id="307" r:id="rId9"/>
    <p:sldId id="313" r:id="rId10"/>
    <p:sldId id="266" r:id="rId11"/>
    <p:sldId id="267" r:id="rId12"/>
    <p:sldId id="295" r:id="rId13"/>
    <p:sldId id="309" r:id="rId14"/>
    <p:sldId id="310" r:id="rId15"/>
    <p:sldId id="269" r:id="rId16"/>
    <p:sldId id="306" r:id="rId17"/>
    <p:sldId id="270" r:id="rId18"/>
    <p:sldId id="271" r:id="rId19"/>
    <p:sldId id="272" r:id="rId20"/>
    <p:sldId id="273" r:id="rId21"/>
    <p:sldId id="299" r:id="rId22"/>
    <p:sldId id="308" r:id="rId23"/>
    <p:sldId id="274" r:id="rId24"/>
    <p:sldId id="275" r:id="rId25"/>
    <p:sldId id="300" r:id="rId26"/>
    <p:sldId id="292" r:id="rId27"/>
    <p:sldId id="305" r:id="rId28"/>
    <p:sldId id="276" r:id="rId29"/>
    <p:sldId id="282" r:id="rId30"/>
    <p:sldId id="283" r:id="rId31"/>
    <p:sldId id="312" r:id="rId32"/>
    <p:sldId id="311" r:id="rId33"/>
    <p:sldId id="284" r:id="rId34"/>
    <p:sldId id="286" r:id="rId35"/>
    <p:sldId id="285" r:id="rId36"/>
    <p:sldId id="287"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304" autoAdjust="0"/>
  </p:normalViewPr>
  <p:slideViewPr>
    <p:cSldViewPr snapToGrid="0" snapToObjects="1">
      <p:cViewPr varScale="1">
        <p:scale>
          <a:sx n="66" d="100"/>
          <a:sy n="66" d="100"/>
        </p:scale>
        <p:origin x="-1608" y="-102"/>
      </p:cViewPr>
      <p:guideLst>
        <p:guide orient="horz" pos="2160"/>
        <p:guide pos="2880"/>
      </p:guideLst>
    </p:cSldViewPr>
  </p:slideViewPr>
  <p:notesTextViewPr>
    <p:cViewPr>
      <p:scale>
        <a:sx n="100" d="100"/>
        <a:sy n="100" d="100"/>
      </p:scale>
      <p:origin x="0" y="0"/>
    </p:cViewPr>
  </p:notesTextViewPr>
  <p:sorterViewPr>
    <p:cViewPr>
      <p:scale>
        <a:sx n="180" d="100"/>
        <a:sy n="1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FAA6B3-BF1D-7840-8309-3D2BD0D7F103}" type="datetimeFigureOut">
              <a:rPr lang="en-US" smtClean="0"/>
              <a:t>4/2/2014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C8175C-802F-1E43-8D63-A20E4874AEA0}" type="slidenum">
              <a:rPr lang="en-US" smtClean="0"/>
              <a:t>‹#›</a:t>
            </a:fld>
            <a:endParaRPr lang="en-US"/>
          </a:p>
        </p:txBody>
      </p:sp>
    </p:spTree>
    <p:extLst>
      <p:ext uri="{BB962C8B-B14F-4D97-AF65-F5344CB8AC3E}">
        <p14:creationId xmlns:p14="http://schemas.microsoft.com/office/powerpoint/2010/main" val="32848668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Nitrogen"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en.wikipedia.org/wiki/Weed" TargetMode="External"/><Relationship Id="rId5" Type="http://schemas.openxmlformats.org/officeDocument/2006/relationships/hyperlink" Target="https://en.wikipedia.org/wiki/Sunlight" TargetMode="External"/><Relationship Id="rId4" Type="http://schemas.openxmlformats.org/officeDocument/2006/relationships/hyperlink" Target="https://en.wikipedia.org/wiki/Soi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en.wikipedia.org/wiki/Fertilizing" TargetMode="External"/><Relationship Id="rId3" Type="http://schemas.openxmlformats.org/officeDocument/2006/relationships/hyperlink" Target="http://en.wikipedia.org/wiki/Integrated_production" TargetMode="External"/><Relationship Id="rId7" Type="http://schemas.openxmlformats.org/officeDocument/2006/relationships/hyperlink" Target="http://en.wikipedia.org/wiki/Integrated_farming#cite_note-2"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en.wikipedia.org/wiki/Integrated_farming#cite_note-1" TargetMode="External"/><Relationship Id="rId11" Type="http://schemas.openxmlformats.org/officeDocument/2006/relationships/hyperlink" Target="http://en.wikipedia.org/wiki/Irrigation" TargetMode="External"/><Relationship Id="rId5" Type="http://schemas.openxmlformats.org/officeDocument/2006/relationships/hyperlink" Target="http://en.wikipedia.org/wiki/Permaculture" TargetMode="External"/><Relationship Id="rId10" Type="http://schemas.openxmlformats.org/officeDocument/2006/relationships/hyperlink" Target="http://en.wikipedia.org/wiki/Transhumance" TargetMode="External"/><Relationship Id="rId4" Type="http://schemas.openxmlformats.org/officeDocument/2006/relationships/hyperlink" Target="http://en.wikipedia.org/wiki/The_Environmental_Institute" TargetMode="External"/><Relationship Id="rId9" Type="http://schemas.openxmlformats.org/officeDocument/2006/relationships/hyperlink" Target="http://en.wikipedia.org/wiki/Cover_crops"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www.rodaleinstitute.org/files/Rodale_Research_Paper-07_30_08.pdf" TargetMode="External"/><Relationship Id="rId13" Type="http://schemas.openxmlformats.org/officeDocument/2006/relationships/hyperlink" Target="http://faculty.plattsburgh.edu/richard.robbins/legacy/hunger_readings.htm" TargetMode="External"/><Relationship Id="rId3" Type="http://schemas.openxmlformats.org/officeDocument/2006/relationships/hyperlink" Target="http://www.misa.umn.edu/Search_and_Ask/FAQ/WhatisSustainableAgriculture/index.htm" TargetMode="External"/><Relationship Id="rId7" Type="http://schemas.openxmlformats.org/officeDocument/2006/relationships/hyperlink" Target="http://www.ns.umich.edu/htdocs/releases/story.php?id=5936" TargetMode="External"/><Relationship Id="rId12" Type="http://schemas.openxmlformats.org/officeDocument/2006/relationships/hyperlink" Target="http://www.ucsusa.org/food_and_agriculture/science_and_impacts/impacts_genetic_engineering/biotechnology-and-sustainable.html"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nature.berkeley.edu/~christos/espm118/articles/organic_feed_world.pdf" TargetMode="External"/><Relationship Id="rId11" Type="http://schemas.openxmlformats.org/officeDocument/2006/relationships/hyperlink" Target="http://www.agbioworld.org/biotech-info/articles/agbio-articles/sacramento2.html" TargetMode="External"/><Relationship Id="rId5" Type="http://schemas.openxmlformats.org/officeDocument/2006/relationships/hyperlink" Target="http://www.sciencedaily.com/releases/2010/06/100614160209.htm" TargetMode="External"/><Relationship Id="rId15" Type="http://schemas.openxmlformats.org/officeDocument/2006/relationships/hyperlink" Target="http://www.essex.ac.uk/ces/occasionalpapers/SAFErepSUBHEADS.shtm" TargetMode="External"/><Relationship Id="rId10" Type="http://schemas.openxmlformats.org/officeDocument/2006/relationships/hyperlink" Target="http://extension.agron.iastate.edu/organicag/rr.html#isurf" TargetMode="External"/><Relationship Id="rId4" Type="http://schemas.openxmlformats.org/officeDocument/2006/relationships/hyperlink" Target="http://www.highyieldconservation.org/" TargetMode="External"/><Relationship Id="rId9" Type="http://schemas.openxmlformats.org/officeDocument/2006/relationships/hyperlink" Target="http://www.non-gmoreport.com/articles/feb10/organic_corn_soybean_yields_exceed_conventional.php" TargetMode="External"/><Relationship Id="rId14" Type="http://schemas.openxmlformats.org/officeDocument/2006/relationships/hyperlink" Target="http://www.fao.org/wssd/SARD/index-en.htm"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n.wikipedia.org/wiki/Permaculture#cite_note-16"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en.wikipedia.org/wiki/Renewabl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when we talked about Malthus? Do you remember what saved humanity from his </a:t>
            </a:r>
            <a:r>
              <a:rPr lang="en-US" dirty="0" err="1" smtClean="0"/>
              <a:t>predicitons</a:t>
            </a:r>
            <a:endParaRPr lang="en-US" dirty="0" smtClean="0"/>
          </a:p>
          <a:p>
            <a:r>
              <a:rPr lang="en-US" dirty="0" smtClean="0"/>
              <a:t>The Green</a:t>
            </a:r>
            <a:r>
              <a:rPr lang="en-US" baseline="0" dirty="0" smtClean="0"/>
              <a:t> Revolution was a drastic increase in agricultural yield beginning in after world war II</a:t>
            </a:r>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3</a:t>
            </a:fld>
            <a:endParaRPr lang="en-US"/>
          </a:p>
        </p:txBody>
      </p:sp>
    </p:spTree>
    <p:extLst>
      <p:ext uri="{BB962C8B-B14F-4D97-AF65-F5344CB8AC3E}">
        <p14:creationId xmlns:p14="http://schemas.microsoft.com/office/powerpoint/2010/main" val="117724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mtClean="0"/>
              <a:t>Inter alia - </a:t>
            </a:r>
            <a:r>
              <a:rPr lang="en-US" sz="1200" b="0" kern="1200" smtClean="0">
                <a:solidFill>
                  <a:schemeClr val="tx1"/>
                </a:solidFill>
                <a:effectLst/>
                <a:latin typeface="+mn-lt"/>
                <a:ea typeface="+mn-ea"/>
                <a:cs typeface="+mn-cs"/>
              </a:rPr>
              <a:t>among other things</a:t>
            </a:r>
          </a:p>
          <a:p>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15</a:t>
            </a:fld>
            <a:endParaRPr lang="en-US"/>
          </a:p>
        </p:txBody>
      </p:sp>
    </p:spTree>
    <p:extLst>
      <p:ext uri="{BB962C8B-B14F-4D97-AF65-F5344CB8AC3E}">
        <p14:creationId xmlns:p14="http://schemas.microsoft.com/office/powerpoint/2010/main" val="4197492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Soil Health Management</a:t>
            </a:r>
          </a:p>
          <a:p>
            <a:r>
              <a:rPr lang="en-US" dirty="0" smtClean="0">
                <a:effectLst/>
              </a:rPr>
              <a:t>Soil works for you if you work for the soil by using management practices that improve soil health and increase productivity and profitability immediately and into the future. A fully functioning soil produces the maximum amount of products at the least cost. Maximizing soil health is essential to maximizing profitability. Soil will not work for you if you abuse it.</a:t>
            </a:r>
          </a:p>
          <a:p>
            <a:r>
              <a:rPr lang="en-US" dirty="0" smtClean="0">
                <a:effectLst/>
              </a:rPr>
              <a:t>Managing for soil health (improved soil function) is mostly a matter of maintaining suitable habitat for the myriad of creatures that comprise the soil food web. This can be accomplished by disturbing the soil as little as possible, growing as many different species of plants as practical, keeping living plants in the soil as often as possible, and keeping the soil covered all the time.</a:t>
            </a:r>
          </a:p>
          <a:p>
            <a:r>
              <a:rPr lang="en-US" b="1" dirty="0" smtClean="0">
                <a:effectLst/>
              </a:rPr>
              <a:t>Manage More by Disturbing Soil Less</a:t>
            </a:r>
          </a:p>
          <a:p>
            <a:r>
              <a:rPr lang="en-US" dirty="0" smtClean="0">
                <a:effectLst/>
              </a:rPr>
              <a:t>Soil disturbance can be the result of physical, chemical or biological activities. Physical soil disturbance, such as tillage, results in bare and/or compacted soil that is destructive and disruptive to soil microbes, and it creates a hostile environment for them to live. Misapplication of farm inputs can disrupt the symbiotic relationships between fungi, other microorganisms, and plant roots. Overgrazing, a form of biological disturbance, reduces root mass, increases runoff, and increases soil temperature. All forms of soil disturbance diminish habitat for soil microbes and result in a diminished soil food web.</a:t>
            </a:r>
          </a:p>
          <a:p>
            <a:r>
              <a:rPr lang="en-US" b="1" dirty="0" smtClean="0">
                <a:effectLst/>
              </a:rPr>
              <a:t>Diversify Soil Biota with Plant Diversity</a:t>
            </a:r>
          </a:p>
          <a:p>
            <a:r>
              <a:rPr lang="en-US" dirty="0" smtClean="0">
                <a:effectLst/>
              </a:rPr>
              <a:t>Plants use sunlight to convert carbon dioxide and water into carbohydrates that serve as the building blocks for roots, stems, leaves, and seeds. They also interact with specific soil microbes by releasing carbohydrates (sugars) through their roots into the soil to feed the microbes in exchange for nutrients and water. A diversity of plant carbohydrates is required to support the diversity of soil microorganisms in the soil. In order to achieve a high level of diversity, different plants must be grown. The key to improving soil health is ensuring that food and energy chains and webs consist of several types of plants or animals, not just one or two.</a:t>
            </a:r>
          </a:p>
          <a:p>
            <a:r>
              <a:rPr lang="en-US" dirty="0" smtClean="0">
                <a:effectLst/>
              </a:rPr>
              <a:t>Biodiversity is ultimately the key to the success of any agricultural system. Lack of biodiversity severely limits the potential of any cropping system and increases disease and pest problems. A diverse and fully functioning soil food web provides for nutrient, energy, and water cycling that allows a soil to express its full potential. Increasing the diversity of a crop rotation and cover crops increases soil health and soil function, reduces input costs, and increases profitability.</a:t>
            </a:r>
          </a:p>
          <a:p>
            <a:r>
              <a:rPr lang="en-US" b="1" dirty="0" smtClean="0">
                <a:effectLst/>
              </a:rPr>
              <a:t>Keep a Living Root Growing Throughout the Year</a:t>
            </a:r>
          </a:p>
          <a:p>
            <a:r>
              <a:rPr lang="en-US" dirty="0" smtClean="0">
                <a:effectLst/>
              </a:rPr>
              <a:t>Living plants maintain a </a:t>
            </a:r>
            <a:r>
              <a:rPr lang="en-US" dirty="0" err="1" smtClean="0">
                <a:effectLst/>
              </a:rPr>
              <a:t>rhizosphere</a:t>
            </a:r>
            <a:r>
              <a:rPr lang="en-US" dirty="0" smtClean="0">
                <a:effectLst/>
              </a:rPr>
              <a:t>, an area of concentrated microbial activity close to the root. The </a:t>
            </a:r>
            <a:r>
              <a:rPr lang="en-US" dirty="0" err="1" smtClean="0">
                <a:effectLst/>
              </a:rPr>
              <a:t>rhizosphere</a:t>
            </a:r>
            <a:r>
              <a:rPr lang="en-US" dirty="0" smtClean="0">
                <a:effectLst/>
              </a:rPr>
              <a:t> is the most active part of the soil ecosystem because it is where the most readily available food is, and where peak nutrient and water cycling occurs. Microbial food is exuded by plant roots to attract and feed microbes that provide nutrients (and other compounds) to the plant at the root-soil interface where the plants can take them up. Since living roots provide the easiest source of food for soil microbes, growing long-season crops or a cover crop following a short-season crop, feeds the foundation species of the soil food web as much as possible during the growing season.</a:t>
            </a:r>
          </a:p>
          <a:p>
            <a:r>
              <a:rPr lang="en-US" dirty="0" smtClean="0">
                <a:effectLst/>
              </a:rPr>
              <a:t>Healthy soil is dependent upon how well the soil food web is fed. Providing plenty of easily accessible food to soil microbes helps them cycle nutrients that plants need to grow. Sugars from living plant roots, recently dead plant roots, crop residues, and soil organic matter all feed the many and varied members of the soil food web.</a:t>
            </a:r>
          </a:p>
          <a:p>
            <a:r>
              <a:rPr lang="en-US" b="1" dirty="0" smtClean="0">
                <a:effectLst/>
              </a:rPr>
              <a:t>Keep the Soil Covered as Much as Possible</a:t>
            </a:r>
          </a:p>
          <a:p>
            <a:r>
              <a:rPr lang="en-US" dirty="0" smtClean="0">
                <a:effectLst/>
              </a:rPr>
              <a:t>Soil cover conserves moisture, reduces temperature, intercepts raindrops (to reduce their destructive impact), suppresses weed growth, and provides habitat for members of the soil food web that spend at least some of their time above ground. This is true regardless of land use (cropland, </a:t>
            </a:r>
            <a:r>
              <a:rPr lang="en-US" dirty="0" err="1" smtClean="0">
                <a:effectLst/>
              </a:rPr>
              <a:t>hayland</a:t>
            </a:r>
            <a:r>
              <a:rPr lang="en-US" dirty="0" smtClean="0">
                <a:effectLst/>
              </a:rPr>
              <a:t>, pasture, or range). Keeping the soil covered while allowing crop residues to decompose (so their nutrients can be cycled back into the soil) can be a bit of a balancing act. Producers must give careful consideration to their crop rotation (including any cover crops) and residue management if they are to keep the soil covered and fed at the same time.</a:t>
            </a:r>
          </a:p>
          <a:p>
            <a:r>
              <a:rPr lang="en-US" dirty="0" smtClean="0"/>
              <a:t>http://www.nrcs.usda.gov/wps/portal/nrcs/main/soils/health/mgnt/</a:t>
            </a:r>
          </a:p>
          <a:p>
            <a:endParaRPr lang="en-US" dirty="0" smtClean="0"/>
          </a:p>
          <a:p>
            <a:r>
              <a:rPr lang="en-US" sz="1200" b="0" i="0" kern="1200" dirty="0" err="1" smtClean="0">
                <a:solidFill>
                  <a:schemeClr val="tx1"/>
                </a:solidFill>
                <a:effectLst/>
                <a:latin typeface="+mn-lt"/>
                <a:ea typeface="+mn-ea"/>
                <a:cs typeface="+mn-cs"/>
              </a:rPr>
              <a:t>rhi·zo·sphere</a:t>
            </a:r>
            <a:r>
              <a:rPr lang="en-US" sz="1200" b="0" i="0" kern="1200" baseline="0" dirty="0" smtClean="0">
                <a:solidFill>
                  <a:schemeClr val="tx1"/>
                </a:solidFill>
                <a:effectLst/>
                <a:latin typeface="+mn-lt"/>
                <a:ea typeface="+mn-ea"/>
                <a:cs typeface="+mn-cs"/>
              </a:rPr>
              <a:t> - </a:t>
            </a:r>
            <a:r>
              <a:rPr lang="en-US" sz="1200" b="0" i="0" kern="1200" dirty="0" smtClean="0">
                <a:solidFill>
                  <a:schemeClr val="tx1"/>
                </a:solidFill>
                <a:effectLst/>
                <a:latin typeface="+mn-lt"/>
                <a:ea typeface="+mn-ea"/>
                <a:cs typeface="+mn-cs"/>
              </a:rPr>
              <a:t>the region of soil in the vicinity of plant roots in which the chemistry and microbiology is influenced by their growth, respiration, and nutrient exchange.</a:t>
            </a:r>
          </a:p>
          <a:p>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16</a:t>
            </a:fld>
            <a:endParaRPr lang="en-US"/>
          </a:p>
        </p:txBody>
      </p:sp>
    </p:spTree>
    <p:extLst>
      <p:ext uri="{BB962C8B-B14F-4D97-AF65-F5344CB8AC3E}">
        <p14:creationId xmlns:p14="http://schemas.microsoft.com/office/powerpoint/2010/main" val="3422507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(allows them to dwell in open space, no use of steroids)</a:t>
            </a:r>
          </a:p>
          <a:p>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17</a:t>
            </a:fld>
            <a:endParaRPr lang="en-US"/>
          </a:p>
        </p:txBody>
      </p:sp>
    </p:spTree>
    <p:extLst>
      <p:ext uri="{BB962C8B-B14F-4D97-AF65-F5344CB8AC3E}">
        <p14:creationId xmlns:p14="http://schemas.microsoft.com/office/powerpoint/2010/main" val="2789460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 miles are a</a:t>
            </a:r>
            <a:r>
              <a:rPr lang="en-US" baseline="0" dirty="0" smtClean="0"/>
              <a:t> more complex idea than we can cover entirely here, but an important study by Jules Pretty found that if organic food travels in a tractor trailer for more than 76 km than conventional food, GHG and energy usage are similar</a:t>
            </a:r>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18</a:t>
            </a:fld>
            <a:endParaRPr lang="en-US"/>
          </a:p>
        </p:txBody>
      </p:sp>
    </p:spTree>
    <p:extLst>
      <p:ext uri="{BB962C8B-B14F-4D97-AF65-F5344CB8AC3E}">
        <p14:creationId xmlns:p14="http://schemas.microsoft.com/office/powerpoint/2010/main" val="3751102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19</a:t>
            </a:fld>
            <a:endParaRPr lang="en-US"/>
          </a:p>
        </p:txBody>
      </p:sp>
    </p:spTree>
    <p:extLst>
      <p:ext uri="{BB962C8B-B14F-4D97-AF65-F5344CB8AC3E}">
        <p14:creationId xmlns:p14="http://schemas.microsoft.com/office/powerpoint/2010/main" val="1666130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20</a:t>
            </a:fld>
            <a:endParaRPr lang="en-US"/>
          </a:p>
        </p:txBody>
      </p:sp>
    </p:spTree>
    <p:extLst>
      <p:ext uri="{BB962C8B-B14F-4D97-AF65-F5344CB8AC3E}">
        <p14:creationId xmlns:p14="http://schemas.microsoft.com/office/powerpoint/2010/main" val="3766487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3.bp.blogspot.com</a:t>
            </a:r>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22</a:t>
            </a:fld>
            <a:endParaRPr lang="en-US"/>
          </a:p>
        </p:txBody>
      </p:sp>
    </p:spTree>
    <p:extLst>
      <p:ext uri="{BB962C8B-B14F-4D97-AF65-F5344CB8AC3E}">
        <p14:creationId xmlns:p14="http://schemas.microsoft.com/office/powerpoint/2010/main" val="120214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23</a:t>
            </a:fld>
            <a:endParaRPr lang="en-US"/>
          </a:p>
        </p:txBody>
      </p:sp>
    </p:spTree>
    <p:extLst>
      <p:ext uri="{BB962C8B-B14F-4D97-AF65-F5344CB8AC3E}">
        <p14:creationId xmlns:p14="http://schemas.microsoft.com/office/powerpoint/2010/main" val="2502856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known as companion planting</a:t>
            </a:r>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24</a:t>
            </a:fld>
            <a:endParaRPr lang="en-US"/>
          </a:p>
        </p:txBody>
      </p:sp>
    </p:spTree>
    <p:extLst>
      <p:ext uri="{BB962C8B-B14F-4D97-AF65-F5344CB8AC3E}">
        <p14:creationId xmlns:p14="http://schemas.microsoft.com/office/powerpoint/2010/main" val="532767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maize provides a structure for the beans to climb, eliminating the need for poles. The beans provide the </a:t>
            </a:r>
            <a:r>
              <a:rPr lang="en-US" dirty="0" smtClean="0">
                <a:hlinkClick r:id="rId3" tooltip="Nitrogen"/>
              </a:rPr>
              <a:t>nitrogen</a:t>
            </a:r>
            <a:r>
              <a:rPr lang="en-US" dirty="0" smtClean="0"/>
              <a:t> to the </a:t>
            </a:r>
            <a:r>
              <a:rPr lang="en-US" dirty="0" smtClean="0">
                <a:hlinkClick r:id="rId4" tooltip="Soil"/>
              </a:rPr>
              <a:t>soil</a:t>
            </a:r>
            <a:r>
              <a:rPr lang="en-US" dirty="0" smtClean="0"/>
              <a:t> that the other plants utilize, and the squash spreads along the ground, blocking the </a:t>
            </a:r>
            <a:r>
              <a:rPr lang="en-US" dirty="0" smtClean="0">
                <a:hlinkClick r:id="rId5" tooltip="Sunlight"/>
              </a:rPr>
              <a:t>sunlight</a:t>
            </a:r>
            <a:r>
              <a:rPr lang="en-US" dirty="0" smtClean="0"/>
              <a:t>, helping prevent establishment of </a:t>
            </a:r>
            <a:r>
              <a:rPr lang="en-US" dirty="0" smtClean="0">
                <a:hlinkClick r:id="rId6" tooltip="Weed"/>
              </a:rPr>
              <a:t>weeds</a:t>
            </a:r>
            <a:r>
              <a:rPr lang="en-US" dirty="0" smtClean="0"/>
              <a:t>. </a:t>
            </a:r>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25</a:t>
            </a:fld>
            <a:endParaRPr lang="en-US"/>
          </a:p>
        </p:txBody>
      </p:sp>
    </p:spTree>
    <p:extLst>
      <p:ext uri="{BB962C8B-B14F-4D97-AF65-F5344CB8AC3E}">
        <p14:creationId xmlns:p14="http://schemas.microsoft.com/office/powerpoint/2010/main" val="360960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UN World Food </a:t>
            </a:r>
            <a:r>
              <a:rPr lang="en-US" dirty="0" err="1" smtClean="0"/>
              <a:t>Programme</a:t>
            </a:r>
            <a:r>
              <a:rPr lang="en-US" baseline="0" dirty="0" smtClean="0"/>
              <a:t> says 870 million go undernourished every year</a:t>
            </a:r>
          </a:p>
          <a:p>
            <a:r>
              <a:rPr lang="en-US" sz="1200" kern="1200" dirty="0" smtClean="0">
                <a:solidFill>
                  <a:schemeClr val="tx1"/>
                </a:solidFill>
                <a:effectLst/>
                <a:latin typeface="+mn-lt"/>
                <a:ea typeface="+mn-ea"/>
                <a:cs typeface="+mn-cs"/>
              </a:rPr>
              <a:t>causing more deaths annually than AIDS, malaria, and tuberculosis combined (UN WFP). </a:t>
            </a:r>
            <a:endParaRPr lang="en-US" baseline="0" dirty="0" smtClean="0"/>
          </a:p>
          <a:p>
            <a:r>
              <a:rPr lang="en-US" dirty="0" smtClean="0"/>
              <a:t>For example, China is</a:t>
            </a:r>
            <a:r>
              <a:rPr lang="en-US" baseline="0" dirty="0" smtClean="0"/>
              <a:t> among the worlds top three rice producers, but is also the top importer of rice</a:t>
            </a:r>
            <a:endParaRPr lang="en-US" dirty="0" smtClean="0"/>
          </a:p>
          <a:p>
            <a:r>
              <a:rPr lang="en-US" dirty="0" smtClean="0"/>
              <a:t>According</a:t>
            </a:r>
            <a:r>
              <a:rPr lang="en-US" baseline="0" dirty="0" smtClean="0"/>
              <a:t> to the FAO, the rate at which production grows has been slowing down since the 1990s</a:t>
            </a:r>
          </a:p>
          <a:p>
            <a:endParaRPr lang="en-US" dirty="0" smtClean="0"/>
          </a:p>
          <a:p>
            <a:r>
              <a:rPr lang="en-US" dirty="0" smtClean="0"/>
              <a:t>Agricultural yield</a:t>
            </a:r>
            <a:r>
              <a:rPr lang="en-US" baseline="0" dirty="0" smtClean="0"/>
              <a:t> growth slipped from 2.88% in 1980 to 1.29% in 1997</a:t>
            </a:r>
          </a:p>
          <a:p>
            <a:r>
              <a:rPr lang="en-US" baseline="0" dirty="0" smtClean="0"/>
              <a:t>In the same period population growth fell from 1.71% to 1.41%</a:t>
            </a:r>
            <a:endParaRPr lang="en-US" dirty="0" smtClean="0"/>
          </a:p>
          <a:p>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4</a:t>
            </a:fld>
            <a:endParaRPr lang="en-US"/>
          </a:p>
        </p:txBody>
      </p:sp>
    </p:spTree>
    <p:extLst>
      <p:ext uri="{BB962C8B-B14F-4D97-AF65-F5344CB8AC3E}">
        <p14:creationId xmlns:p14="http://schemas.microsoft.com/office/powerpoint/2010/main" val="398199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smtClean="0">
                <a:solidFill>
                  <a:schemeClr val="tx1"/>
                </a:solidFill>
                <a:effectLst/>
                <a:latin typeface="+mn-lt"/>
                <a:ea typeface="+mn-ea"/>
                <a:cs typeface="+mn-cs"/>
              </a:rPr>
              <a:t>Top 10 Conservation Tillage Benefits (www.ctic.purdue.edu/)</a:t>
            </a:r>
          </a:p>
          <a:p>
            <a:r>
              <a:rPr lang="en-US" sz="1200" b="0" i="0" kern="1200" dirty="0" smtClean="0">
                <a:solidFill>
                  <a:schemeClr val="tx1"/>
                </a:solidFill>
                <a:effectLst/>
                <a:latin typeface="+mn-lt"/>
                <a:ea typeface="+mn-ea"/>
                <a:cs typeface="+mn-cs"/>
              </a:rPr>
              <a:t>Conservation tillage systems offer numerous benefits that intensive or conventional tillage simply can’t match:</a:t>
            </a:r>
          </a:p>
          <a:p>
            <a:r>
              <a:rPr lang="en-US" sz="1200" b="1" i="0" u="none" strike="noStrike" kern="1200" dirty="0" smtClean="0">
                <a:solidFill>
                  <a:schemeClr val="tx1"/>
                </a:solidFill>
                <a:effectLst/>
                <a:latin typeface="+mn-lt"/>
                <a:ea typeface="+mn-ea"/>
                <a:cs typeface="+mn-cs"/>
              </a:rPr>
              <a:t>1.  Reduces labor, saves time</a:t>
            </a:r>
          </a:p>
          <a:p>
            <a:r>
              <a:rPr lang="en-US" sz="1200" b="0" i="0" kern="1200" dirty="0" smtClean="0">
                <a:solidFill>
                  <a:schemeClr val="tx1"/>
                </a:solidFill>
                <a:effectLst/>
                <a:latin typeface="+mn-lt"/>
                <a:ea typeface="+mn-ea"/>
                <a:cs typeface="+mn-cs"/>
              </a:rPr>
              <a:t>As little as one trip for planting compared to two or more tillage operations means fewer hours on a tractor and fewer labor hours to pay ... or more acres to farm. For instance, on 500 acres the time savings can be as much as 225 hours per year. That’s almost four 60-hour weeks.</a:t>
            </a:r>
          </a:p>
          <a:p>
            <a:r>
              <a:rPr lang="en-US" sz="1200" b="1" i="0" u="none" strike="noStrike" kern="1200" dirty="0" smtClean="0">
                <a:solidFill>
                  <a:schemeClr val="tx1"/>
                </a:solidFill>
                <a:effectLst/>
                <a:latin typeface="+mn-lt"/>
                <a:ea typeface="+mn-ea"/>
                <a:cs typeface="+mn-cs"/>
              </a:rPr>
              <a:t>2.  Saves fuel</a:t>
            </a:r>
          </a:p>
          <a:p>
            <a:r>
              <a:rPr lang="en-US" sz="1200" b="0" i="0" kern="1200" dirty="0" smtClean="0">
                <a:solidFill>
                  <a:schemeClr val="tx1"/>
                </a:solidFill>
                <a:effectLst/>
                <a:latin typeface="+mn-lt"/>
                <a:ea typeface="+mn-ea"/>
                <a:cs typeface="+mn-cs"/>
              </a:rPr>
              <a:t>Save an average 3.5 gallons an acre or 1,750 gallons on a 500-acre farm.</a:t>
            </a:r>
          </a:p>
          <a:p>
            <a:r>
              <a:rPr lang="en-US" sz="1200" b="1" i="0" u="none" strike="noStrike" kern="1200" dirty="0" smtClean="0">
                <a:solidFill>
                  <a:schemeClr val="tx1"/>
                </a:solidFill>
                <a:effectLst/>
                <a:latin typeface="+mn-lt"/>
                <a:ea typeface="+mn-ea"/>
                <a:cs typeface="+mn-cs"/>
              </a:rPr>
              <a:t>3.  Reduces machinery wear</a:t>
            </a:r>
          </a:p>
          <a:p>
            <a:r>
              <a:rPr lang="en-US" sz="1200" b="0" i="0" kern="1200" dirty="0" smtClean="0">
                <a:solidFill>
                  <a:schemeClr val="tx1"/>
                </a:solidFill>
                <a:effectLst/>
                <a:latin typeface="+mn-lt"/>
                <a:ea typeface="+mn-ea"/>
                <a:cs typeface="+mn-cs"/>
              </a:rPr>
              <a:t>Fewer trips save an estimated $5 per acre on machinery wear and maintenance costs—a $2,500 savings on a 500-acre farm.</a:t>
            </a:r>
          </a:p>
          <a:p>
            <a:r>
              <a:rPr lang="en-US" sz="1200" b="1" i="0" u="none" strike="noStrike" kern="1200" dirty="0" smtClean="0">
                <a:solidFill>
                  <a:schemeClr val="tx1"/>
                </a:solidFill>
                <a:effectLst/>
                <a:latin typeface="+mn-lt"/>
                <a:ea typeface="+mn-ea"/>
                <a:cs typeface="+mn-cs"/>
              </a:rPr>
              <a:t>4.  Improves soil </a:t>
            </a:r>
            <a:r>
              <a:rPr lang="en-US" sz="1200" b="1" i="0" u="none" strike="noStrike" kern="1200" dirty="0" err="1" smtClean="0">
                <a:solidFill>
                  <a:schemeClr val="tx1"/>
                </a:solidFill>
                <a:effectLst/>
                <a:latin typeface="+mn-lt"/>
                <a:ea typeface="+mn-ea"/>
                <a:cs typeface="+mn-cs"/>
              </a:rPr>
              <a:t>tilth</a:t>
            </a:r>
            <a:endParaRPr lang="en-US" sz="1200" b="1" i="0" u="none" strike="noStrike"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continuous no-till system increases soil particle aggregation (small soil clumps) making it easier for plants to establish roots. Improved soil </a:t>
            </a:r>
            <a:r>
              <a:rPr lang="en-US" sz="1200" b="0" i="0" kern="1200" dirty="0" err="1" smtClean="0">
                <a:solidFill>
                  <a:schemeClr val="tx1"/>
                </a:solidFill>
                <a:effectLst/>
                <a:latin typeface="+mn-lt"/>
                <a:ea typeface="+mn-ea"/>
                <a:cs typeface="+mn-cs"/>
              </a:rPr>
              <a:t>tilth</a:t>
            </a:r>
            <a:r>
              <a:rPr lang="en-US" sz="1200" b="0" i="0" kern="1200" dirty="0" smtClean="0">
                <a:solidFill>
                  <a:schemeClr val="tx1"/>
                </a:solidFill>
                <a:effectLst/>
                <a:latin typeface="+mn-lt"/>
                <a:ea typeface="+mn-ea"/>
                <a:cs typeface="+mn-cs"/>
              </a:rPr>
              <a:t> also can minimize compaction. Of course, compaction is also reduced by reducing trips across the field.</a:t>
            </a:r>
          </a:p>
          <a:p>
            <a:r>
              <a:rPr lang="en-US" sz="1200" b="1" i="0" u="none" strike="noStrike" kern="1200" dirty="0" smtClean="0">
                <a:solidFill>
                  <a:schemeClr val="tx1"/>
                </a:solidFill>
                <a:effectLst/>
                <a:latin typeface="+mn-lt"/>
                <a:ea typeface="+mn-ea"/>
                <a:cs typeface="+mn-cs"/>
              </a:rPr>
              <a:t>5.  Increases organic matter</a:t>
            </a:r>
          </a:p>
          <a:p>
            <a:r>
              <a:rPr lang="en-US" sz="1200" b="0" i="0" kern="1200" dirty="0" smtClean="0">
                <a:solidFill>
                  <a:schemeClr val="tx1"/>
                </a:solidFill>
                <a:effectLst/>
                <a:latin typeface="+mn-lt"/>
                <a:ea typeface="+mn-ea"/>
                <a:cs typeface="+mn-cs"/>
              </a:rPr>
              <a:t>The latest research shows the more soil is tilled, the more carbon is released to the air and the less carbon is available to build organic matter for future crops. In fact, carbon accounts for about half of organic matter.</a:t>
            </a:r>
          </a:p>
          <a:p>
            <a:r>
              <a:rPr lang="en-US" sz="1200" b="1" i="0" u="none" strike="noStrike" kern="1200" dirty="0" smtClean="0">
                <a:solidFill>
                  <a:schemeClr val="tx1"/>
                </a:solidFill>
                <a:effectLst/>
                <a:latin typeface="+mn-lt"/>
                <a:ea typeface="+mn-ea"/>
                <a:cs typeface="+mn-cs"/>
              </a:rPr>
              <a:t>6.  Traps soil moisture to improve water availability</a:t>
            </a:r>
          </a:p>
          <a:p>
            <a:r>
              <a:rPr lang="en-US" sz="1200" b="0" i="0" kern="1200" dirty="0" smtClean="0">
                <a:solidFill>
                  <a:schemeClr val="tx1"/>
                </a:solidFill>
                <a:effectLst/>
                <a:latin typeface="+mn-lt"/>
                <a:ea typeface="+mn-ea"/>
                <a:cs typeface="+mn-cs"/>
              </a:rPr>
              <a:t>Keeping crop residue on the surface traps water in the soil by providing shade. The shade reduces water evaporation. In addition, residue acts as tiny dams slowing runoff and increasing the opportunity for water to soak into the soil. Another way infiltration increases is by the channels (</a:t>
            </a:r>
            <a:r>
              <a:rPr lang="en-US" sz="1200" b="0" i="0" kern="1200" dirty="0" err="1" smtClean="0">
                <a:solidFill>
                  <a:schemeClr val="tx1"/>
                </a:solidFill>
                <a:effectLst/>
                <a:latin typeface="+mn-lt"/>
                <a:ea typeface="+mn-ea"/>
                <a:cs typeface="+mn-cs"/>
              </a:rPr>
              <a:t>macropores</a:t>
            </a:r>
            <a:r>
              <a:rPr lang="en-US" sz="1200" b="0" i="0" kern="1200" dirty="0" smtClean="0">
                <a:solidFill>
                  <a:schemeClr val="tx1"/>
                </a:solidFill>
                <a:effectLst/>
                <a:latin typeface="+mn-lt"/>
                <a:ea typeface="+mn-ea"/>
                <a:cs typeface="+mn-cs"/>
              </a:rPr>
              <a:t>) created by earthworms and old plant roots. In fact, continuous no-till can result in as much as two additional inches of water available to plants in late summer.</a:t>
            </a:r>
          </a:p>
          <a:p>
            <a:r>
              <a:rPr lang="en-US" sz="1200" b="1" i="0" u="none" strike="noStrike" kern="1200" dirty="0" smtClean="0">
                <a:solidFill>
                  <a:schemeClr val="tx1"/>
                </a:solidFill>
                <a:effectLst/>
                <a:latin typeface="+mn-lt"/>
                <a:ea typeface="+mn-ea"/>
                <a:cs typeface="+mn-cs"/>
              </a:rPr>
              <a:t>7.  Reduces soil erosion </a:t>
            </a:r>
          </a:p>
          <a:p>
            <a:r>
              <a:rPr lang="en-US" sz="1200" b="0" i="0" kern="1200" dirty="0" smtClean="0">
                <a:solidFill>
                  <a:schemeClr val="tx1"/>
                </a:solidFill>
                <a:effectLst/>
                <a:latin typeface="+mn-lt"/>
                <a:ea typeface="+mn-ea"/>
                <a:cs typeface="+mn-cs"/>
              </a:rPr>
              <a:t>Crop residues on the soil surface reduce erosion by water and wind. Depending on the amount of residues present, soil erosion can be reduced by up to 90% compared to an unprotected, intensively tilled field.</a:t>
            </a:r>
          </a:p>
          <a:p>
            <a:r>
              <a:rPr lang="en-US" sz="1200" b="1" i="0" u="none" strike="noStrike" kern="1200" dirty="0" smtClean="0">
                <a:solidFill>
                  <a:schemeClr val="tx1"/>
                </a:solidFill>
                <a:effectLst/>
                <a:latin typeface="+mn-lt"/>
                <a:ea typeface="+mn-ea"/>
                <a:cs typeface="+mn-cs"/>
              </a:rPr>
              <a:t>8.  Improves water quality</a:t>
            </a:r>
          </a:p>
          <a:p>
            <a:r>
              <a:rPr lang="en-US" sz="1200" b="0" i="0" kern="1200" dirty="0" smtClean="0">
                <a:solidFill>
                  <a:schemeClr val="tx1"/>
                </a:solidFill>
                <a:effectLst/>
                <a:latin typeface="+mn-lt"/>
                <a:ea typeface="+mn-ea"/>
                <a:cs typeface="+mn-cs"/>
              </a:rPr>
              <a:t>Crop residue helps hold soil along with associated nutrients (particularly phosphorous) and pesticides on the field to reduce runoff into surface water. In fact, residue can cut herbicide runoff rates in half. Additionally, microbes that live in carbon-rich soils quickly degrade pesticides and utilize nutrients to protect groundwater quality.</a:t>
            </a:r>
          </a:p>
          <a:p>
            <a:r>
              <a:rPr lang="en-US" sz="1200" b="1" i="0" u="none" strike="noStrike" kern="1200" dirty="0" smtClean="0">
                <a:solidFill>
                  <a:schemeClr val="tx1"/>
                </a:solidFill>
                <a:effectLst/>
                <a:latin typeface="+mn-lt"/>
                <a:ea typeface="+mn-ea"/>
                <a:cs typeface="+mn-cs"/>
              </a:rPr>
              <a:t>9.  Increases wildlife </a:t>
            </a:r>
          </a:p>
          <a:p>
            <a:r>
              <a:rPr lang="en-US" sz="1200" b="0" i="0" kern="1200" dirty="0" smtClean="0">
                <a:solidFill>
                  <a:schemeClr val="tx1"/>
                </a:solidFill>
                <a:effectLst/>
                <a:latin typeface="+mn-lt"/>
                <a:ea typeface="+mn-ea"/>
                <a:cs typeface="+mn-cs"/>
              </a:rPr>
              <a:t>Crop residues provide shelter and food for wildlife, such as game birds and small animals.</a:t>
            </a:r>
          </a:p>
          <a:p>
            <a:r>
              <a:rPr lang="en-US" sz="1200" b="1" i="0" u="none" strike="noStrike" kern="1200" dirty="0" smtClean="0">
                <a:solidFill>
                  <a:schemeClr val="tx1"/>
                </a:solidFill>
                <a:effectLst/>
                <a:latin typeface="+mn-lt"/>
                <a:ea typeface="+mn-ea"/>
                <a:cs typeface="+mn-cs"/>
              </a:rPr>
              <a:t>10.  Improves air quality</a:t>
            </a:r>
          </a:p>
          <a:p>
            <a:r>
              <a:rPr lang="en-US" sz="1200" b="0" i="0" kern="1200" dirty="0" smtClean="0">
                <a:solidFill>
                  <a:schemeClr val="tx1"/>
                </a:solidFill>
                <a:effectLst/>
                <a:latin typeface="+mn-lt"/>
                <a:ea typeface="+mn-ea"/>
                <a:cs typeface="+mn-cs"/>
              </a:rPr>
              <a:t>Crop residue left on the surface improves air quality because it: Reduces wind erosion, thus it reduces the amount of dust in the air; Reduces fossil fuel emissions from tractors by making fewer trips across the field; and Reduces the release of carbon dioxide into the atmosphere by tying up more carbon in organic matter.</a:t>
            </a:r>
          </a:p>
          <a:p>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28</a:t>
            </a:fld>
            <a:endParaRPr lang="en-US"/>
          </a:p>
        </p:txBody>
      </p:sp>
    </p:spTree>
    <p:extLst>
      <p:ext uri="{BB962C8B-B14F-4D97-AF65-F5344CB8AC3E}">
        <p14:creationId xmlns:p14="http://schemas.microsoft.com/office/powerpoint/2010/main" val="3393891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 waste, plant matter that is not the fruit, poop</a:t>
            </a:r>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29</a:t>
            </a:fld>
            <a:endParaRPr lang="en-US"/>
          </a:p>
        </p:txBody>
      </p:sp>
    </p:spTree>
    <p:extLst>
      <p:ext uri="{BB962C8B-B14F-4D97-AF65-F5344CB8AC3E}">
        <p14:creationId xmlns:p14="http://schemas.microsoft.com/office/powerpoint/2010/main" val="1524142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Wikipedia - Integrated farming</a:t>
            </a:r>
            <a:r>
              <a:rPr lang="en-US" sz="1200" b="0" i="0" kern="1200" dirty="0" smtClean="0">
                <a:solidFill>
                  <a:schemeClr val="tx1"/>
                </a:solidFill>
                <a:effectLst/>
                <a:latin typeface="+mn-lt"/>
                <a:ea typeface="+mn-ea"/>
                <a:cs typeface="+mn-cs"/>
              </a:rPr>
              <a:t> or </a:t>
            </a:r>
            <a:r>
              <a:rPr lang="en-US" sz="1200" b="0" i="0" u="none" strike="noStrike" kern="1200" dirty="0" smtClean="0">
                <a:solidFill>
                  <a:schemeClr val="tx1"/>
                </a:solidFill>
                <a:effectLst/>
                <a:latin typeface="+mn-lt"/>
                <a:ea typeface="+mn-ea"/>
                <a:cs typeface="+mn-cs"/>
                <a:hlinkClick r:id="rId3" tooltip="Integrated production"/>
              </a:rPr>
              <a:t>integrated production</a:t>
            </a:r>
            <a:r>
              <a:rPr lang="en-US" sz="1200" b="0" i="0" kern="1200" dirty="0" smtClean="0">
                <a:solidFill>
                  <a:schemeClr val="tx1"/>
                </a:solidFill>
                <a:effectLst/>
                <a:latin typeface="+mn-lt"/>
                <a:ea typeface="+mn-ea"/>
                <a:cs typeface="+mn-cs"/>
              </a:rPr>
              <a:t> is a commonly and broadly used word to explain a more integrated approach to farming as compared to existing monoculture approaches. It refers to agricultural systems that integrate livestock and crop production and may sometimes be known as </a:t>
            </a:r>
            <a:r>
              <a:rPr lang="en-US" sz="1200" b="0" i="0" u="none" strike="noStrike" kern="1200" dirty="0" smtClean="0">
                <a:solidFill>
                  <a:schemeClr val="tx1"/>
                </a:solidFill>
                <a:effectLst/>
                <a:latin typeface="+mn-lt"/>
                <a:ea typeface="+mn-ea"/>
                <a:cs typeface="+mn-cs"/>
                <a:hlinkClick r:id="rId4" tooltip="The Environmental Institute"/>
              </a:rPr>
              <a:t>Integrated </a:t>
            </a:r>
            <a:r>
              <a:rPr lang="en-US" sz="1200" b="0" i="0" u="none" strike="noStrike" kern="1200" dirty="0" err="1" smtClean="0">
                <a:solidFill>
                  <a:schemeClr val="tx1"/>
                </a:solidFill>
                <a:effectLst/>
                <a:latin typeface="+mn-lt"/>
                <a:ea typeface="+mn-ea"/>
                <a:cs typeface="+mn-cs"/>
                <a:hlinkClick r:id="rId4" tooltip="The Environmental Institute"/>
              </a:rPr>
              <a:t>Biosystems</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While not often considered as part of the </a:t>
            </a:r>
            <a:r>
              <a:rPr lang="en-US" sz="1200" b="0" i="0" u="none" strike="noStrike" kern="1200" dirty="0" smtClean="0">
                <a:solidFill>
                  <a:schemeClr val="tx1"/>
                </a:solidFill>
                <a:effectLst/>
                <a:latin typeface="+mn-lt"/>
                <a:ea typeface="+mn-ea"/>
                <a:cs typeface="+mn-cs"/>
                <a:hlinkClick r:id="rId5" tooltip="Permaculture"/>
              </a:rPr>
              <a:t>permaculture</a:t>
            </a:r>
            <a:r>
              <a:rPr lang="en-US" sz="1200" b="0" i="0" kern="1200" dirty="0" smtClean="0">
                <a:solidFill>
                  <a:schemeClr val="tx1"/>
                </a:solidFill>
                <a:effectLst/>
                <a:latin typeface="+mn-lt"/>
                <a:ea typeface="+mn-ea"/>
                <a:cs typeface="+mn-cs"/>
              </a:rPr>
              <a:t> movement, Integrated Farming is a similar "whole systems approach" to agriculture.</a:t>
            </a:r>
            <a:r>
              <a:rPr lang="en-US" sz="1200" b="0" i="0" u="none" strike="noStrike" kern="1200" baseline="30000" dirty="0" smtClean="0">
                <a:solidFill>
                  <a:schemeClr val="tx1"/>
                </a:solidFill>
                <a:effectLst/>
                <a:latin typeface="+mn-lt"/>
                <a:ea typeface="+mn-ea"/>
                <a:cs typeface="+mn-cs"/>
                <a:hlinkClick r:id="rId6"/>
              </a:rPr>
              <a:t>[1]</a:t>
            </a:r>
            <a:r>
              <a:rPr lang="en-US" sz="1200" b="0" i="0" kern="1200" dirty="0" smtClean="0">
                <a:solidFill>
                  <a:schemeClr val="tx1"/>
                </a:solidFill>
                <a:effectLst/>
                <a:latin typeface="+mn-lt"/>
                <a:ea typeface="+mn-ea"/>
                <a:cs typeface="+mn-cs"/>
              </a:rPr>
              <a:t> There have been efforts to link the two together such as at the 2007 International Permaculture Conference in Brazil.</a:t>
            </a:r>
            <a:r>
              <a:rPr lang="en-US" sz="1200" b="0" i="0" u="none" strike="noStrike" kern="1200" baseline="30000" dirty="0" smtClean="0">
                <a:solidFill>
                  <a:schemeClr val="tx1"/>
                </a:solidFill>
                <a:effectLst/>
                <a:latin typeface="+mn-lt"/>
                <a:ea typeface="+mn-ea"/>
                <a:cs typeface="+mn-cs"/>
                <a:hlinkClick r:id="rId7"/>
              </a:rPr>
              <a:t>[2]</a:t>
            </a:r>
            <a:r>
              <a:rPr lang="en-US" sz="1200" b="0" i="0" kern="1200" dirty="0" smtClean="0">
                <a:solidFill>
                  <a:schemeClr val="tx1"/>
                </a:solidFill>
                <a:effectLst/>
                <a:latin typeface="+mn-lt"/>
                <a:ea typeface="+mn-ea"/>
                <a:cs typeface="+mn-cs"/>
              </a:rPr>
              <a:t> Agro-ecology (which was developed at University of California Santa Cruz) and Bio-dynamic farming also describe similar integrated approaches. The most impressive aspect of Chinese aquaculture that the study group observed was the integration of fish farming with livestock production and farming of agricultural crops, including vegetable farming. Integrated farming is a traditional Chinese practice and, as mentioned earlier, has in recent years been further supported by the concept of an all-round 'development of agriculture, animal husbandry, fisheries and other sideline occupations. Although integrated farming is economically and environmentally sound, the motivation for integration would appear to be the national policy of diversification of production.</a:t>
            </a:r>
          </a:p>
          <a:p>
            <a:r>
              <a:rPr lang="en-US" sz="1200" b="0" i="0" kern="1200" dirty="0" smtClean="0">
                <a:solidFill>
                  <a:schemeClr val="tx1"/>
                </a:solidFill>
                <a:effectLst/>
                <a:latin typeface="+mn-lt"/>
                <a:ea typeface="+mn-ea"/>
                <a:cs typeface="+mn-cs"/>
              </a:rPr>
              <a:t>Examples include:</a:t>
            </a:r>
          </a:p>
          <a:p>
            <a:r>
              <a:rPr lang="en-US" sz="1200" b="0" i="0" kern="1200" dirty="0" smtClean="0">
                <a:solidFill>
                  <a:schemeClr val="tx1"/>
                </a:solidFill>
                <a:effectLst/>
                <a:latin typeface="+mn-lt"/>
                <a:ea typeface="+mn-ea"/>
                <a:cs typeface="+mn-cs"/>
              </a:rPr>
              <a:t>"pig tractor" systems where the animals are confined in crop fields well prior to planting and "plow" the field by digging for roots</a:t>
            </a:r>
          </a:p>
          <a:p>
            <a:r>
              <a:rPr lang="en-US" sz="1200" b="0" i="0" kern="1200" dirty="0" smtClean="0">
                <a:solidFill>
                  <a:schemeClr val="tx1"/>
                </a:solidFill>
                <a:effectLst/>
                <a:latin typeface="+mn-lt"/>
                <a:ea typeface="+mn-ea"/>
                <a:cs typeface="+mn-cs"/>
              </a:rPr>
              <a:t>poultry used in orchards or vineyards after harvest to clear rotten fruit and weeds while </a:t>
            </a:r>
            <a:r>
              <a:rPr lang="en-US" sz="1200" b="0" i="0" u="none" strike="noStrike" kern="1200" dirty="0" smtClean="0">
                <a:solidFill>
                  <a:schemeClr val="tx1"/>
                </a:solidFill>
                <a:effectLst/>
                <a:latin typeface="+mn-lt"/>
                <a:ea typeface="+mn-ea"/>
                <a:cs typeface="+mn-cs"/>
                <a:hlinkClick r:id="rId8" tooltip="Fertilizing"/>
              </a:rPr>
              <a:t>fertilizing</a:t>
            </a:r>
            <a:r>
              <a:rPr lang="en-US" sz="1200" b="0" i="0" kern="1200" dirty="0" smtClean="0">
                <a:solidFill>
                  <a:schemeClr val="tx1"/>
                </a:solidFill>
                <a:effectLst/>
                <a:latin typeface="+mn-lt"/>
                <a:ea typeface="+mn-ea"/>
                <a:cs typeface="+mn-cs"/>
              </a:rPr>
              <a:t> the soil</a:t>
            </a:r>
          </a:p>
          <a:p>
            <a:r>
              <a:rPr lang="en-US" sz="1200" b="0" i="0" kern="1200" dirty="0" smtClean="0">
                <a:solidFill>
                  <a:schemeClr val="tx1"/>
                </a:solidFill>
                <a:effectLst/>
                <a:latin typeface="+mn-lt"/>
                <a:ea typeface="+mn-ea"/>
                <a:cs typeface="+mn-cs"/>
              </a:rPr>
              <a:t>cattle or other livestock allowed to graze </a:t>
            </a:r>
            <a:r>
              <a:rPr lang="en-US" sz="1200" b="0" i="0" u="none" strike="noStrike" kern="1200" dirty="0" smtClean="0">
                <a:solidFill>
                  <a:schemeClr val="tx1"/>
                </a:solidFill>
                <a:effectLst/>
                <a:latin typeface="+mn-lt"/>
                <a:ea typeface="+mn-ea"/>
                <a:cs typeface="+mn-cs"/>
                <a:hlinkClick r:id="rId9" tooltip="Cover crops"/>
              </a:rPr>
              <a:t>cover crops</a:t>
            </a:r>
            <a:r>
              <a:rPr lang="en-US" sz="1200" b="0" i="0" kern="1200" dirty="0" smtClean="0">
                <a:solidFill>
                  <a:schemeClr val="tx1"/>
                </a:solidFill>
                <a:effectLst/>
                <a:latin typeface="+mn-lt"/>
                <a:ea typeface="+mn-ea"/>
                <a:cs typeface="+mn-cs"/>
              </a:rPr>
              <a:t> between crops on farms that contain both cropland and pasture (or where </a:t>
            </a:r>
            <a:r>
              <a:rPr lang="en-US" sz="1200" b="0" i="0" u="none" strike="noStrike" kern="1200" dirty="0" smtClean="0">
                <a:solidFill>
                  <a:schemeClr val="tx1"/>
                </a:solidFill>
                <a:effectLst/>
                <a:latin typeface="+mn-lt"/>
                <a:ea typeface="+mn-ea"/>
                <a:cs typeface="+mn-cs"/>
                <a:hlinkClick r:id="rId10" tooltip="Transhumance"/>
              </a:rPr>
              <a:t>transhumance</a:t>
            </a:r>
            <a:r>
              <a:rPr lang="en-US" sz="1200" b="0" i="0" kern="1200" dirty="0" smtClean="0">
                <a:solidFill>
                  <a:schemeClr val="tx1"/>
                </a:solidFill>
                <a:effectLst/>
                <a:latin typeface="+mn-lt"/>
                <a:ea typeface="+mn-ea"/>
                <a:cs typeface="+mn-cs"/>
              </a:rPr>
              <a:t> is employed)</a:t>
            </a:r>
          </a:p>
          <a:p>
            <a:r>
              <a:rPr lang="en-US" sz="1200" b="0" i="0" kern="1200" dirty="0" smtClean="0">
                <a:solidFill>
                  <a:schemeClr val="tx1"/>
                </a:solidFill>
                <a:effectLst/>
                <a:latin typeface="+mn-lt"/>
                <a:ea typeface="+mn-ea"/>
                <a:cs typeface="+mn-cs"/>
              </a:rPr>
              <a:t>Water based agricultural systems that provide way for effective and efficient recycling of farm nutrients producing fuel, fertilizer and a compost tea/mineralized </a:t>
            </a:r>
            <a:r>
              <a:rPr lang="en-US" sz="1200" b="0" i="0" u="none" strike="noStrike" kern="1200" dirty="0" smtClean="0">
                <a:solidFill>
                  <a:schemeClr val="tx1"/>
                </a:solidFill>
                <a:effectLst/>
                <a:latin typeface="+mn-lt"/>
                <a:ea typeface="+mn-ea"/>
                <a:cs typeface="+mn-cs"/>
                <a:hlinkClick r:id="rId11" tooltip="Irrigation"/>
              </a:rPr>
              <a:t>irrigation</a:t>
            </a:r>
            <a:r>
              <a:rPr lang="en-US" sz="1200" b="0" i="0" kern="1200" dirty="0" smtClean="0">
                <a:solidFill>
                  <a:schemeClr val="tx1"/>
                </a:solidFill>
                <a:effectLst/>
                <a:latin typeface="+mn-lt"/>
                <a:ea typeface="+mn-ea"/>
                <a:cs typeface="+mn-cs"/>
              </a:rPr>
              <a:t> water in the process.</a:t>
            </a:r>
          </a:p>
          <a:p>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30</a:t>
            </a:fld>
            <a:endParaRPr lang="en-US"/>
          </a:p>
        </p:txBody>
      </p:sp>
    </p:spTree>
    <p:extLst>
      <p:ext uri="{BB962C8B-B14F-4D97-AF65-F5344CB8AC3E}">
        <p14:creationId xmlns:p14="http://schemas.microsoft.com/office/powerpoint/2010/main" val="3483332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 analysis of 130 studies comparing energy use, energy efficiency and global warming potential (GWP) on organic farms to that of conventional systems. </a:t>
            </a:r>
          </a:p>
          <a:p>
            <a:r>
              <a:rPr lang="en-US" sz="1200" kern="1200" dirty="0" smtClean="0">
                <a:solidFill>
                  <a:schemeClr val="tx1"/>
                </a:solidFill>
                <a:effectLst/>
                <a:latin typeface="+mn-lt"/>
                <a:ea typeface="+mn-ea"/>
                <a:cs typeface="+mn-cs"/>
              </a:rPr>
              <a:t>at least 75% of studies found organic farms to be significantly more efficient </a:t>
            </a:r>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31</a:t>
            </a:fld>
            <a:endParaRPr lang="en-US"/>
          </a:p>
        </p:txBody>
      </p:sp>
    </p:spTree>
    <p:extLst>
      <p:ext uri="{BB962C8B-B14F-4D97-AF65-F5344CB8AC3E}">
        <p14:creationId xmlns:p14="http://schemas.microsoft.com/office/powerpoint/2010/main" val="3527879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Wikipedia - Organic farming is a form of agriculture that relies on techniques such as crop rotation, green manure, compost, and biological pest control. Depending on whose definition is used, organic farming uses fertilizers and pesticides (which include herbicides, insecticides and fungicides) if they are considered natural (such as bone meal from animals or </a:t>
            </a:r>
            <a:r>
              <a:rPr lang="en-US" dirty="0" err="1" smtClean="0"/>
              <a:t>pyrethrin</a:t>
            </a:r>
            <a:r>
              <a:rPr lang="en-US" dirty="0" smtClean="0"/>
              <a:t> from flowers), but it excludes or strictly limits the use of various methods (including synthetic petrochemical fertilizers and pesticides; plant growth regulators such as hormones; antibiotic use in livestock; genetically modified organisms;[1] human sewage sludge; and </a:t>
            </a:r>
            <a:r>
              <a:rPr lang="en-US" dirty="0" err="1" smtClean="0"/>
              <a:t>nanomaterials</a:t>
            </a:r>
            <a:r>
              <a:rPr lang="en-US" dirty="0" smtClean="0"/>
              <a:t>.[2]) for reasons including sustainability, openness, independence, health, and safety.</a:t>
            </a:r>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32</a:t>
            </a:fld>
            <a:endParaRPr lang="en-US"/>
          </a:p>
        </p:txBody>
      </p:sp>
    </p:spTree>
    <p:extLst>
      <p:ext uri="{BB962C8B-B14F-4D97-AF65-F5344CB8AC3E}">
        <p14:creationId xmlns:p14="http://schemas.microsoft.com/office/powerpoint/2010/main" val="3396972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Can sustainable agriculture really feed the world?</a:t>
            </a:r>
          </a:p>
          <a:p>
            <a:r>
              <a:rPr lang="en-US" dirty="0" smtClean="0"/>
              <a:t/>
            </a:r>
            <a:br>
              <a:rPr lang="en-US" dirty="0" smtClean="0"/>
            </a:br>
            <a:r>
              <a:rPr lang="en-US" i="1" dirty="0" smtClean="0"/>
              <a:t>updated August 2010 </a:t>
            </a:r>
            <a:r>
              <a:rPr lang="en-US" dirty="0" smtClean="0"/>
              <a:t/>
            </a:r>
            <a:br>
              <a:rPr lang="en-US" dirty="0" smtClean="0"/>
            </a:br>
            <a:r>
              <a:rPr lang="en-US" dirty="0" smtClean="0"/>
              <a:t/>
            </a:r>
            <a:br>
              <a:rPr lang="en-US" dirty="0" smtClean="0"/>
            </a:br>
            <a:r>
              <a:rPr lang="en-US" dirty="0" smtClean="0"/>
              <a:t>Well, consider the definition of "</a:t>
            </a:r>
            <a:r>
              <a:rPr lang="en-US" dirty="0" smtClean="0">
                <a:hlinkClick r:id="rId3"/>
              </a:rPr>
              <a:t>sustainable</a:t>
            </a:r>
            <a:r>
              <a:rPr lang="en-US" dirty="0" smtClean="0"/>
              <a:t>."</a:t>
            </a:r>
            <a:br>
              <a:rPr lang="en-US" dirty="0" smtClean="0"/>
            </a:br>
            <a:r>
              <a:rPr lang="en-US" dirty="0" smtClean="0"/>
              <a:t/>
            </a:r>
            <a:br>
              <a:rPr lang="en-US" dirty="0" smtClean="0"/>
            </a:br>
            <a:r>
              <a:rPr lang="en-US" dirty="0" smtClean="0"/>
              <a:t>Agriculture that is not sustainable will certainly not be able to feed future generations. Agriculture that is not sustainable will lead to the degradation of the soil and water resources that are required for crop production. Agriculture that is not sustainable will require ever-increasing inputs of fuel, fertilizer, and pesticides to give yields that do not keep pace with input levels.</a:t>
            </a:r>
            <a:br>
              <a:rPr lang="en-US" dirty="0" smtClean="0"/>
            </a:br>
            <a:r>
              <a:rPr lang="en-US" dirty="0" smtClean="0"/>
              <a:t/>
            </a:r>
            <a:br>
              <a:rPr lang="en-US" dirty="0" smtClean="0"/>
            </a:br>
            <a:r>
              <a:rPr lang="en-US" dirty="0" smtClean="0"/>
              <a:t>We know where the question is coming from. There is a lot of disagreement over what practices are "sustainable" versus "not sustainable." Many practitioners and promoters of sustainable agriculture think of organic agriculture as a model of sustainability because it requires no use of synthetic pesticides or fertilizers. Nobel Prize winners including the late Dr. Norman Borlaug, leader of the "Green Revolution," have come out publicly against organic agriculture, claiming that if widely adopted it will lead to food shortages and environmental degradation. See: "</a:t>
            </a:r>
            <a:r>
              <a:rPr lang="en-US" dirty="0" smtClean="0">
                <a:hlinkClick r:id="rId4"/>
              </a:rPr>
              <a:t>High-yield Conservation Protects Biodiversity</a:t>
            </a:r>
            <a:r>
              <a:rPr lang="en-US" dirty="0" smtClean="0"/>
              <a:t>."</a:t>
            </a:r>
            <a:br>
              <a:rPr lang="en-US" dirty="0" smtClean="0"/>
            </a:br>
            <a:r>
              <a:rPr lang="en-US" dirty="0" smtClean="0"/>
              <a:t/>
            </a:r>
            <a:br>
              <a:rPr lang="en-US" dirty="0" smtClean="0"/>
            </a:br>
            <a:r>
              <a:rPr lang="en-US" dirty="0" smtClean="0"/>
              <a:t>Part of the disagreement stems from differing ideas about the yield potential of organic and sustainable agriculture.  Organic agriculture has been presented by some of its critics as capable of only about 50% of the yield of conventional agriculture, at best. The critics then claim that modern, "conventional," high-input agriculture is more environmentally friendly than organic because fewer acres are needed to produce the needed yields, so more lands can remain wild.  </a:t>
            </a:r>
            <a:r>
              <a:rPr lang="en-US" dirty="0" smtClean="0">
                <a:hlinkClick r:id="rId5"/>
              </a:rPr>
              <a:t>Recent modeling</a:t>
            </a:r>
            <a:r>
              <a:rPr lang="en-US" dirty="0" smtClean="0"/>
              <a:t> of the climate impacts of high-input, high-yield agriculture by researchers at Stanford University supports that view.</a:t>
            </a:r>
            <a:br>
              <a:rPr lang="en-US" dirty="0" smtClean="0"/>
            </a:br>
            <a:r>
              <a:rPr lang="en-US" dirty="0" smtClean="0"/>
              <a:t/>
            </a:r>
            <a:br>
              <a:rPr lang="en-US" dirty="0" smtClean="0"/>
            </a:br>
            <a:r>
              <a:rPr lang="en-US" dirty="0" smtClean="0"/>
              <a:t>Modeling rests on assumptions, however, and the assumption that organic or sustainable agriculture must yield less than high-input conventional agriculture is not necessarily true.  If done poorly it certainly will yield less, and some of the low yields for organic crops that have been reported in the past were due to poor agricultural practices.  Researchers and practitioners of sustainable agriculture have been steadily raising the bar on yields.  There is research that supports the viewpoint that organic agriculture, done well, can yield as much as "conventional" high-input agriculture.  Christos </a:t>
            </a:r>
            <a:r>
              <a:rPr lang="en-US" dirty="0" err="1" smtClean="0"/>
              <a:t>Vasiliokos</a:t>
            </a:r>
            <a:r>
              <a:rPr lang="en-US" dirty="0" smtClean="0"/>
              <a:t> of the University of California at Berkeley reviews the findings of some of this research from the 1990s in his article, “</a:t>
            </a:r>
            <a:r>
              <a:rPr lang="en-US" dirty="0" smtClean="0">
                <a:hlinkClick r:id="rId6"/>
              </a:rPr>
              <a:t>Can Organic Farming ‘Feed the World</a:t>
            </a:r>
            <a:r>
              <a:rPr lang="en-US" dirty="0" smtClean="0"/>
              <a:t>?” (PDF, 165 kb) </a:t>
            </a:r>
            <a:br>
              <a:rPr lang="en-US" dirty="0" smtClean="0"/>
            </a:br>
            <a:r>
              <a:rPr lang="en-US" dirty="0" smtClean="0"/>
              <a:t/>
            </a:r>
            <a:br>
              <a:rPr lang="en-US" dirty="0" smtClean="0"/>
            </a:br>
            <a:r>
              <a:rPr lang="en-US" dirty="0" smtClean="0">
                <a:hlinkClick r:id="rId7"/>
              </a:rPr>
              <a:t>More recent modeling studies</a:t>
            </a:r>
            <a:r>
              <a:rPr lang="en-US" dirty="0" smtClean="0"/>
              <a:t> from the University of Michigan show equivalent yields from organic and conventional agriculture in developed countries, and much greater yields from organic methods in developing countries.</a:t>
            </a:r>
            <a:br>
              <a:rPr lang="en-US" dirty="0" smtClean="0"/>
            </a:br>
            <a:r>
              <a:rPr lang="en-US" dirty="0" smtClean="0"/>
              <a:t/>
            </a:r>
            <a:br>
              <a:rPr lang="en-US" dirty="0" smtClean="0"/>
            </a:br>
            <a:r>
              <a:rPr lang="en-US" dirty="0" smtClean="0">
                <a:hlinkClick r:id="rId8"/>
              </a:rPr>
              <a:t>Long-term research</a:t>
            </a:r>
            <a:r>
              <a:rPr lang="en-US" dirty="0" smtClean="0"/>
              <a:t> (PDF, 4.17 Mb) into organic systems at the Rodale Institute has shown yields comparable to conventional agriculture, as well as potential to fix nitrogen without petroleum-intensive synthetic fertilizers and with fewer system losses of nutrients to the environment. </a:t>
            </a:r>
            <a:br>
              <a:rPr lang="en-US" dirty="0" smtClean="0"/>
            </a:br>
            <a:r>
              <a:rPr lang="en-US" dirty="0" smtClean="0"/>
              <a:t/>
            </a:r>
            <a:br>
              <a:rPr lang="en-US" dirty="0" smtClean="0"/>
            </a:br>
            <a:r>
              <a:rPr lang="en-US" dirty="0" smtClean="0"/>
              <a:t>Long-term research begun in 1998 in Iowa has shown improving soil health over time in fields under organic management.  Over the 12 years of</a:t>
            </a:r>
            <a:r>
              <a:rPr lang="en-US" dirty="0" smtClean="0">
                <a:hlinkClick r:id="rId9"/>
              </a:rPr>
              <a:t> the study</a:t>
            </a:r>
            <a:r>
              <a:rPr lang="en-US" dirty="0" smtClean="0"/>
              <a:t> organic and conventional corn yields have been very close, with organic yielding higher in some years and lower in others. View more research reports from the Iowa studies </a:t>
            </a:r>
            <a:r>
              <a:rPr lang="en-US" dirty="0" smtClean="0">
                <a:hlinkClick r:id="rId10"/>
              </a:rPr>
              <a:t>here</a:t>
            </a:r>
            <a:r>
              <a:rPr lang="en-US" dirty="0" smtClean="0"/>
              <a:t>. </a:t>
            </a:r>
            <a:br>
              <a:rPr lang="en-US" dirty="0" smtClean="0"/>
            </a:br>
            <a:r>
              <a:rPr lang="en-US" dirty="0" smtClean="0"/>
              <a:t/>
            </a:r>
            <a:br>
              <a:rPr lang="en-US" dirty="0" smtClean="0"/>
            </a:br>
            <a:r>
              <a:rPr lang="en-US" dirty="0" smtClean="0"/>
              <a:t>In any discussion about feeding the world, we need to have a word about biotechnology. Biotechnology in the form of genetic engineering of crops is often presented as part of the high-input, high-yield, conventional agriculture package that is necessary to feed the world.  Some proponents of this system have made statements that those opposing their views are "anti-science."  For example, “</a:t>
            </a:r>
            <a:r>
              <a:rPr lang="en-US" dirty="0" smtClean="0">
                <a:hlinkClick r:id="rId11"/>
              </a:rPr>
              <a:t>Listen to sound science on agricultural technology</a:t>
            </a:r>
            <a:r>
              <a:rPr lang="en-US" dirty="0" smtClean="0"/>
              <a:t>,” by C. S. Prakash and Martina Newell-</a:t>
            </a:r>
            <a:r>
              <a:rPr lang="en-US" dirty="0" err="1" smtClean="0"/>
              <a:t>McGloughlin</a:t>
            </a:r>
            <a:r>
              <a:rPr lang="en-US" dirty="0" smtClean="0"/>
              <a:t>.</a:t>
            </a:r>
            <a:br>
              <a:rPr lang="en-US" dirty="0" smtClean="0"/>
            </a:br>
            <a:r>
              <a:rPr lang="en-US" dirty="0" smtClean="0"/>
              <a:t> </a:t>
            </a:r>
            <a:br>
              <a:rPr lang="en-US" dirty="0" smtClean="0"/>
            </a:br>
            <a:r>
              <a:rPr lang="en-US" dirty="0" smtClean="0"/>
              <a:t>There are many scientists and scientist groups that support sustainable agriculture and question the use of genetically engineered crops. The</a:t>
            </a:r>
            <a:r>
              <a:rPr lang="en-US" dirty="0" smtClean="0">
                <a:hlinkClick r:id="rId12"/>
              </a:rPr>
              <a:t> Union of Concerned Scientists</a:t>
            </a:r>
            <a:r>
              <a:rPr lang="en-US" dirty="0" smtClean="0"/>
              <a:t> promotes sustainable agriculture, questions the application of genetic engineering to food plants, and documents negative impacts of cropping systems that use genetically engineered crops.</a:t>
            </a:r>
            <a:br>
              <a:rPr lang="en-US" dirty="0" smtClean="0"/>
            </a:br>
            <a:r>
              <a:rPr lang="en-US" dirty="0" smtClean="0"/>
              <a:t> </a:t>
            </a:r>
            <a:br>
              <a:rPr lang="en-US" dirty="0" smtClean="0"/>
            </a:br>
            <a:r>
              <a:rPr lang="en-US" dirty="0" smtClean="0"/>
              <a:t>Of course, discussions about feeding the world have to take into account issues of poverty. High-input, high-yield conventional agriculture (including genetically engineered crops) is frequently touted as the way to feed the hungry people of the world. This was the basis of the Green Revolution for which Dr. Norman Borlaug received a Nobel prize.  Hunger activists point out that many of the poorest, hungriest people have no land on which to grow crops and no money with which to buy food. Poor and hungry people who do have access to land cannot afford the seed, fertilizer, and pesticide inputs required to produce the Green Revolution crops. Reducing hunger, then, depends on reducing poverty; not necessarily on producing more quantities of food. For lots of background on this topic, see "</a:t>
            </a:r>
            <a:r>
              <a:rPr lang="en-US" dirty="0" smtClean="0">
                <a:hlinkClick r:id="rId13"/>
              </a:rPr>
              <a:t>Readings on Poverty, Hunger, and Economic Development</a:t>
            </a:r>
            <a:r>
              <a:rPr lang="en-US" dirty="0" smtClean="0"/>
              <a:t>." </a:t>
            </a:r>
            <a:br>
              <a:rPr lang="en-US" dirty="0" smtClean="0"/>
            </a:br>
            <a:r>
              <a:rPr lang="en-US" dirty="0" smtClean="0"/>
              <a:t> </a:t>
            </a:r>
            <a:br>
              <a:rPr lang="en-US" dirty="0" smtClean="0"/>
            </a:br>
            <a:r>
              <a:rPr lang="en-US" dirty="0" smtClean="0"/>
              <a:t>Organizations such as the </a:t>
            </a:r>
            <a:r>
              <a:rPr lang="en-US" dirty="0" smtClean="0">
                <a:hlinkClick r:id="rId14"/>
              </a:rPr>
              <a:t>Food and Agriculture Organization</a:t>
            </a:r>
            <a:r>
              <a:rPr lang="en-US" dirty="0" smtClean="0"/>
              <a:t> (FAO) of the United Nations are looking to sustainable agriculture to help impoverished people feed themselves and earn money.</a:t>
            </a:r>
            <a:br>
              <a:rPr lang="en-US" dirty="0" smtClean="0"/>
            </a:br>
            <a:r>
              <a:rPr lang="en-US" dirty="0" smtClean="0"/>
              <a:t/>
            </a:r>
            <a:br>
              <a:rPr lang="en-US" dirty="0" smtClean="0"/>
            </a:br>
            <a:r>
              <a:rPr lang="en-US" dirty="0" smtClean="0"/>
              <a:t>Dr. Jules Pretty of the Centre for Environment and Society, University of Essex, United Kingdom, prepared a report titled "</a:t>
            </a:r>
            <a:r>
              <a:rPr lang="en-US" dirty="0" smtClean="0">
                <a:hlinkClick r:id="rId15"/>
              </a:rPr>
              <a:t>Reducing Food Poverty with Sustainable Agriculture</a:t>
            </a:r>
            <a:r>
              <a:rPr lang="en-US" dirty="0" smtClean="0"/>
              <a:t>." This report, published in 2001, documents worldwide success in reducing poverty through sustainable agriculture projects that give local people the means to produce their own food.  </a:t>
            </a:r>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33</a:t>
            </a:fld>
            <a:endParaRPr lang="en-US"/>
          </a:p>
        </p:txBody>
      </p:sp>
    </p:spTree>
    <p:extLst>
      <p:ext uri="{BB962C8B-B14F-4D97-AF65-F5344CB8AC3E}">
        <p14:creationId xmlns:p14="http://schemas.microsoft.com/office/powerpoint/2010/main" val="2556866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Less than 1% of global agricultural land is organic</a:t>
            </a:r>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35</a:t>
            </a:fld>
            <a:endParaRPr lang="en-US"/>
          </a:p>
        </p:txBody>
      </p:sp>
    </p:spTree>
    <p:extLst>
      <p:ext uri="{BB962C8B-B14F-4D97-AF65-F5344CB8AC3E}">
        <p14:creationId xmlns:p14="http://schemas.microsoft.com/office/powerpoint/2010/main" val="367395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Blend of traditional and more sustainable agriculture</a:t>
            </a:r>
          </a:p>
          <a:p>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36</a:t>
            </a:fld>
            <a:endParaRPr lang="en-US"/>
          </a:p>
        </p:txBody>
      </p:sp>
    </p:spTree>
    <p:extLst>
      <p:ext uri="{BB962C8B-B14F-4D97-AF65-F5344CB8AC3E}">
        <p14:creationId xmlns:p14="http://schemas.microsoft.com/office/powerpoint/2010/main" val="379162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 primary fertilizers respond to three</a:t>
            </a:r>
            <a:r>
              <a:rPr lang="en-US" baseline="0" dirty="0" smtClean="0"/>
              <a:t> main plant nutrients</a:t>
            </a:r>
          </a:p>
          <a:p>
            <a:r>
              <a:rPr lang="en-US" baseline="0" dirty="0" smtClean="0"/>
              <a:t>These are called NPKs (Nitrogen, Phosphorous, Potassium)</a:t>
            </a:r>
          </a:p>
          <a:p>
            <a:r>
              <a:rPr lang="en-US" dirty="0" smtClean="0"/>
              <a:t>For example, the</a:t>
            </a:r>
            <a:r>
              <a:rPr lang="en-US" baseline="0" dirty="0" smtClean="0"/>
              <a:t> biggest exporter of potash (potassium salts) is Russia. Here we consume massive numbers of them and they are not replaced.</a:t>
            </a:r>
          </a:p>
          <a:p>
            <a:endParaRPr lang="en-US" dirty="0" smtClean="0"/>
          </a:p>
          <a:p>
            <a:r>
              <a:rPr lang="en-US" dirty="0" smtClean="0"/>
              <a:t>Bones are underutilized.</a:t>
            </a:r>
          </a:p>
          <a:p>
            <a:endParaRPr lang="en-US" dirty="0" smtClean="0"/>
          </a:p>
          <a:p>
            <a:r>
              <a:rPr lang="en-US" dirty="0" smtClean="0"/>
              <a:t>Extracting resources from one area to put on another</a:t>
            </a:r>
          </a:p>
          <a:p>
            <a:r>
              <a:rPr lang="en-US" dirty="0" smtClean="0"/>
              <a:t>Lost with runoff and erosion (for a long time)</a:t>
            </a:r>
          </a:p>
          <a:p>
            <a:r>
              <a:rPr lang="en-US" dirty="0" smtClean="0"/>
              <a:t>Soil </a:t>
            </a:r>
            <a:r>
              <a:rPr lang="en-US" dirty="0" err="1" smtClean="0"/>
              <a:t>salination</a:t>
            </a:r>
            <a:endParaRPr lang="en-US" dirty="0" smtClean="0"/>
          </a:p>
          <a:p>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5</a:t>
            </a:fld>
            <a:endParaRPr lang="en-US"/>
          </a:p>
        </p:txBody>
      </p:sp>
    </p:spTree>
    <p:extLst>
      <p:ext uri="{BB962C8B-B14F-4D97-AF65-F5344CB8AC3E}">
        <p14:creationId xmlns:p14="http://schemas.microsoft.com/office/powerpoint/2010/main" val="3284819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species richness was reduced by a 0%, 15%, 22%, and 30% in an </a:t>
            </a:r>
            <a:r>
              <a:rPr lang="en-US" sz="1200" kern="1200" dirty="0" err="1" smtClean="0">
                <a:solidFill>
                  <a:schemeClr val="tx1"/>
                </a:solidFill>
                <a:effectLst/>
                <a:latin typeface="+mn-lt"/>
                <a:ea typeface="+mn-ea"/>
                <a:cs typeface="+mn-cs"/>
              </a:rPr>
              <a:t>agroecosystem</a:t>
            </a:r>
            <a:r>
              <a:rPr lang="en-US" sz="1200" kern="1200" dirty="0" smtClean="0">
                <a:solidFill>
                  <a:schemeClr val="tx1"/>
                </a:solidFill>
                <a:effectLst/>
                <a:latin typeface="+mn-lt"/>
                <a:ea typeface="+mn-ea"/>
                <a:cs typeface="+mn-cs"/>
              </a:rPr>
              <a:t> by four globally prevalent pesticides. The insecticides incorporated in the study had the counterproductive effect of lowering biodiversity and biomass of predator insects in the ecosystem</a:t>
            </a:r>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6</a:t>
            </a:fld>
            <a:endParaRPr lang="en-US"/>
          </a:p>
        </p:txBody>
      </p:sp>
    </p:spTree>
    <p:extLst>
      <p:ext uri="{BB962C8B-B14F-4D97-AF65-F5344CB8AC3E}">
        <p14:creationId xmlns:p14="http://schemas.microsoft.com/office/powerpoint/2010/main" val="2837323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done primarily because of</a:t>
            </a:r>
            <a:r>
              <a:rPr lang="en-US" baseline="0" dirty="0" smtClean="0"/>
              <a:t> economic advantages:</a:t>
            </a:r>
          </a:p>
          <a:p>
            <a:pPr marL="171450" indent="-171450">
              <a:buFontTx/>
              <a:buChar char="-"/>
            </a:pPr>
            <a:r>
              <a:rPr lang="en-US" baseline="0" dirty="0" smtClean="0"/>
              <a:t>You can treat the area the same in terms of pesticide and nutrient treatments</a:t>
            </a:r>
          </a:p>
          <a:p>
            <a:pPr marL="171450" indent="-171450">
              <a:buFontTx/>
              <a:buChar char="-"/>
            </a:pPr>
            <a:r>
              <a:rPr lang="en-US" dirty="0" smtClean="0"/>
              <a:t>Can</a:t>
            </a:r>
            <a:r>
              <a:rPr lang="en-US" baseline="0" dirty="0" smtClean="0"/>
              <a:t> use specialized picking technology</a:t>
            </a:r>
          </a:p>
          <a:p>
            <a:pPr marL="171450" indent="-171450">
              <a:buFontTx/>
              <a:buChar char="-"/>
            </a:pPr>
            <a:r>
              <a:rPr lang="en-US" baseline="0" dirty="0" smtClean="0"/>
              <a:t>Example is roundup ready seeds</a:t>
            </a:r>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7</a:t>
            </a:fld>
            <a:endParaRPr lang="en-US"/>
          </a:p>
        </p:txBody>
      </p:sp>
    </p:spTree>
    <p:extLst>
      <p:ext uri="{BB962C8B-B14F-4D97-AF65-F5344CB8AC3E}">
        <p14:creationId xmlns:p14="http://schemas.microsoft.com/office/powerpoint/2010/main" val="1068029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also</a:t>
            </a:r>
            <a:r>
              <a:rPr lang="en-US" baseline="0" dirty="0" smtClean="0"/>
              <a:t> like to say what Sustainable Agriculture is NOT</a:t>
            </a:r>
            <a:endParaRPr lang="en-US" dirty="0" smtClean="0"/>
          </a:p>
          <a:p>
            <a:r>
              <a:rPr lang="en-US" dirty="0" smtClean="0"/>
              <a:t>explain</a:t>
            </a:r>
            <a:r>
              <a:rPr lang="en-US" baseline="0" dirty="0" smtClean="0"/>
              <a:t> why my presentation is listed as “Permaculture”</a:t>
            </a:r>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10</a:t>
            </a:fld>
            <a:endParaRPr lang="en-US"/>
          </a:p>
        </p:txBody>
      </p:sp>
    </p:spTree>
    <p:extLst>
      <p:ext uri="{BB962C8B-B14F-4D97-AF65-F5344CB8AC3E}">
        <p14:creationId xmlns:p14="http://schemas.microsoft.com/office/powerpoint/2010/main" val="3826013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Farmers prefer 20 – 30% shade</a:t>
            </a:r>
            <a:r>
              <a:rPr lang="en-US" baseline="0" dirty="0" smtClean="0"/>
              <a:t> in working conditions</a:t>
            </a:r>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11</a:t>
            </a:fld>
            <a:endParaRPr lang="en-US"/>
          </a:p>
        </p:txBody>
      </p:sp>
    </p:spTree>
    <p:extLst>
      <p:ext uri="{BB962C8B-B14F-4D97-AF65-F5344CB8AC3E}">
        <p14:creationId xmlns:p14="http://schemas.microsoft.com/office/powerpoint/2010/main" val="866583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can in turn, again</a:t>
            </a:r>
            <a:r>
              <a:rPr lang="en-US" baseline="0" dirty="0" smtClean="0"/>
              <a:t> serve as windbreaks and erosions preventers</a:t>
            </a:r>
          </a:p>
          <a:p>
            <a:r>
              <a:rPr lang="en-US" baseline="0" dirty="0" smtClean="0"/>
              <a:t>Began by </a:t>
            </a:r>
            <a:r>
              <a:rPr lang="en-US" baseline="0" dirty="0" err="1" smtClean="0"/>
              <a:t>Sepp</a:t>
            </a:r>
            <a:r>
              <a:rPr lang="en-US" baseline="0" dirty="0" smtClean="0"/>
              <a:t> </a:t>
            </a:r>
            <a:r>
              <a:rPr lang="en-US" baseline="0" dirty="0" err="1" smtClean="0"/>
              <a:t>Holzer</a:t>
            </a:r>
            <a:r>
              <a:rPr lang="en-US" baseline="0" dirty="0" smtClean="0"/>
              <a:t>, one of the current leaders of the permaculture movement. It now spans more than 45 Hectares, and he manages it all by himself. He was able to overcome the rocky and high-level terrain of his land by building these</a:t>
            </a:r>
          </a:p>
          <a:p>
            <a:endParaRPr lang="en-US" baseline="0" dirty="0" smtClean="0"/>
          </a:p>
          <a:p>
            <a:r>
              <a:rPr lang="en-US" sz="1200" b="1" i="0" kern="1200" dirty="0" err="1" smtClean="0">
                <a:solidFill>
                  <a:schemeClr val="tx1"/>
                </a:solidFill>
                <a:effectLst/>
                <a:latin typeface="+mn-lt"/>
                <a:ea typeface="+mn-ea"/>
                <a:cs typeface="+mn-cs"/>
              </a:rPr>
              <a:t>hugelkultur</a:t>
            </a:r>
            <a:r>
              <a:rPr lang="en-US" sz="1200" b="1" i="0" kern="1200" dirty="0" smtClean="0">
                <a:solidFill>
                  <a:schemeClr val="tx1"/>
                </a:solidFill>
                <a:effectLst/>
                <a:latin typeface="+mn-lt"/>
                <a:ea typeface="+mn-ea"/>
                <a:cs typeface="+mn-cs"/>
              </a:rPr>
              <a:t> raised garden beds in a nutshell: (www.richsoil.com/)</a:t>
            </a:r>
          </a:p>
          <a:p>
            <a:pPr lvl="1"/>
            <a:r>
              <a:rPr lang="en-US" sz="1200" b="0" i="0" kern="1200" dirty="0" smtClean="0">
                <a:solidFill>
                  <a:schemeClr val="tx1"/>
                </a:solidFill>
                <a:effectLst/>
                <a:latin typeface="+mn-lt"/>
                <a:ea typeface="+mn-ea"/>
                <a:cs typeface="+mn-cs"/>
              </a:rPr>
              <a:t>grow a typical garden without irrigation or fertilization</a:t>
            </a:r>
          </a:p>
          <a:p>
            <a:pPr lvl="1"/>
            <a:r>
              <a:rPr lang="en-US" sz="1200" b="0" i="0" kern="1200" dirty="0" smtClean="0">
                <a:solidFill>
                  <a:schemeClr val="tx1"/>
                </a:solidFill>
                <a:effectLst/>
                <a:latin typeface="+mn-lt"/>
                <a:ea typeface="+mn-ea"/>
                <a:cs typeface="+mn-cs"/>
              </a:rPr>
              <a:t>has been demonstrated to work in deserts as well as backyards</a:t>
            </a:r>
          </a:p>
          <a:p>
            <a:pPr lvl="1"/>
            <a:r>
              <a:rPr lang="en-US" sz="1200" b="0" i="0" kern="1200" dirty="0" smtClean="0">
                <a:solidFill>
                  <a:schemeClr val="tx1"/>
                </a:solidFill>
                <a:effectLst/>
                <a:latin typeface="+mn-lt"/>
                <a:ea typeface="+mn-ea"/>
                <a:cs typeface="+mn-cs"/>
              </a:rPr>
              <a:t>use up rotting wood, twigs, branches and even whole trees that would otherwise go to the dump or be burned</a:t>
            </a:r>
          </a:p>
          <a:p>
            <a:pPr lvl="1"/>
            <a:r>
              <a:rPr lang="en-US" sz="1200" b="0" i="0" kern="1200" dirty="0" smtClean="0">
                <a:solidFill>
                  <a:schemeClr val="tx1"/>
                </a:solidFill>
                <a:effectLst/>
                <a:latin typeface="+mn-lt"/>
                <a:ea typeface="+mn-ea"/>
                <a:cs typeface="+mn-cs"/>
              </a:rPr>
              <a:t>it is pretty much nothing more than buried wood</a:t>
            </a:r>
          </a:p>
          <a:p>
            <a:pPr lvl="1"/>
            <a:r>
              <a:rPr lang="en-US" sz="1200" b="0" i="0" kern="1200" dirty="0" smtClean="0">
                <a:solidFill>
                  <a:schemeClr val="tx1"/>
                </a:solidFill>
                <a:effectLst/>
                <a:latin typeface="+mn-lt"/>
                <a:ea typeface="+mn-ea"/>
                <a:cs typeface="+mn-cs"/>
              </a:rPr>
              <a:t>can be flush with the ground, although raised garden beds are typically better</a:t>
            </a:r>
          </a:p>
          <a:p>
            <a:pPr lvl="1"/>
            <a:r>
              <a:rPr lang="en-US" sz="1200" b="0" i="0" kern="1200" dirty="0" smtClean="0">
                <a:solidFill>
                  <a:schemeClr val="tx1"/>
                </a:solidFill>
                <a:effectLst/>
                <a:latin typeface="+mn-lt"/>
                <a:ea typeface="+mn-ea"/>
                <a:cs typeface="+mn-cs"/>
              </a:rPr>
              <a:t>can start small, and be added to later</a:t>
            </a:r>
          </a:p>
          <a:p>
            <a:pPr lvl="1"/>
            <a:r>
              <a:rPr lang="en-US" sz="1200" b="0" i="0" kern="1200" dirty="0" smtClean="0">
                <a:solidFill>
                  <a:schemeClr val="tx1"/>
                </a:solidFill>
                <a:effectLst/>
                <a:latin typeface="+mn-lt"/>
                <a:ea typeface="+mn-ea"/>
                <a:cs typeface="+mn-cs"/>
              </a:rPr>
              <a:t>can always be small - although bigger is better</a:t>
            </a:r>
          </a:p>
          <a:p>
            <a:pPr lvl="1"/>
            <a:r>
              <a:rPr lang="en-US" sz="1200" b="0" i="0" kern="1200" dirty="0" smtClean="0">
                <a:solidFill>
                  <a:schemeClr val="tx1"/>
                </a:solidFill>
                <a:effectLst/>
                <a:latin typeface="+mn-lt"/>
                <a:ea typeface="+mn-ea"/>
                <a:cs typeface="+mn-cs"/>
              </a:rPr>
              <a:t>You can save the world from global warming by doing carbon sequestration in your own back yard!</a:t>
            </a:r>
          </a:p>
          <a:p>
            <a:pPr lvl="1"/>
            <a:r>
              <a:rPr lang="en-US" sz="1200" b="0" i="0" kern="1200" dirty="0" smtClean="0">
                <a:solidFill>
                  <a:schemeClr val="tx1"/>
                </a:solidFill>
                <a:effectLst/>
                <a:latin typeface="+mn-lt"/>
                <a:ea typeface="+mn-ea"/>
                <a:cs typeface="+mn-cs"/>
              </a:rPr>
              <a:t>perfect for places that have had trees blown over by storms</a:t>
            </a:r>
          </a:p>
          <a:p>
            <a:pPr lvl="1"/>
            <a:r>
              <a:rPr lang="en-US" sz="1200" b="0" i="0" kern="1200" dirty="0" smtClean="0">
                <a:solidFill>
                  <a:schemeClr val="tx1"/>
                </a:solidFill>
                <a:effectLst/>
                <a:latin typeface="+mn-lt"/>
                <a:ea typeface="+mn-ea"/>
                <a:cs typeface="+mn-cs"/>
              </a:rPr>
              <a:t>can help end world hunger</a:t>
            </a:r>
          </a:p>
          <a:p>
            <a:pPr lvl="1"/>
            <a:r>
              <a:rPr lang="en-US" sz="1200" b="0" i="0" kern="1200" dirty="0" smtClean="0">
                <a:solidFill>
                  <a:schemeClr val="tx1"/>
                </a:solidFill>
                <a:effectLst/>
                <a:latin typeface="+mn-lt"/>
                <a:ea typeface="+mn-ea"/>
                <a:cs typeface="+mn-cs"/>
              </a:rPr>
              <a:t>give a gift to your future self</a:t>
            </a:r>
          </a:p>
          <a:p>
            <a:endParaRPr lang="en-US" baseline="0" dirty="0" smtClean="0"/>
          </a:p>
        </p:txBody>
      </p:sp>
      <p:sp>
        <p:nvSpPr>
          <p:cNvPr id="4" name="Slide Number Placeholder 3"/>
          <p:cNvSpPr>
            <a:spLocks noGrp="1"/>
          </p:cNvSpPr>
          <p:nvPr>
            <p:ph type="sldNum" sz="quarter" idx="10"/>
          </p:nvPr>
        </p:nvSpPr>
        <p:spPr/>
        <p:txBody>
          <a:bodyPr/>
          <a:lstStyle/>
          <a:p>
            <a:fld id="{0CC8175C-802F-1E43-8D63-A20E4874AEA0}" type="slidenum">
              <a:rPr lang="en-US" smtClean="0"/>
              <a:t>12</a:t>
            </a:fld>
            <a:endParaRPr lang="en-US"/>
          </a:p>
        </p:txBody>
      </p:sp>
    </p:spTree>
    <p:extLst>
      <p:ext uri="{BB962C8B-B14F-4D97-AF65-F5344CB8AC3E}">
        <p14:creationId xmlns:p14="http://schemas.microsoft.com/office/powerpoint/2010/main" val="2045875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Wikipedia - Twelve Permaculture design principles articulated by David Holmgren in his </a:t>
            </a:r>
            <a:r>
              <a:rPr lang="en-US" sz="1200" b="0" i="1" kern="1200" dirty="0" smtClean="0">
                <a:solidFill>
                  <a:schemeClr val="tx1"/>
                </a:solidFill>
                <a:effectLst/>
                <a:latin typeface="+mn-lt"/>
                <a:ea typeface="+mn-ea"/>
                <a:cs typeface="+mn-cs"/>
              </a:rPr>
              <a:t>Permaculture: Principles and Pathways Beyond Sustainability</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3"/>
              </a:rPr>
              <a:t>[16]</a:t>
            </a:r>
            <a:endParaRPr lang="en-US" sz="1200" b="0" i="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Observe and interact</a:t>
            </a:r>
            <a:r>
              <a:rPr lang="en-US" sz="1200" b="0" i="0" kern="1200" dirty="0" smtClean="0">
                <a:solidFill>
                  <a:schemeClr val="tx1"/>
                </a:solidFill>
                <a:effectLst/>
                <a:latin typeface="+mn-lt"/>
                <a:ea typeface="+mn-ea"/>
                <a:cs typeface="+mn-cs"/>
              </a:rPr>
              <a:t>: By taking time to engage with nature we can design solutions that suit our particular situation.</a:t>
            </a:r>
          </a:p>
          <a:p>
            <a:r>
              <a:rPr lang="en-US" sz="1200" b="0" i="1" kern="1200" dirty="0" smtClean="0">
                <a:solidFill>
                  <a:schemeClr val="tx1"/>
                </a:solidFill>
                <a:effectLst/>
                <a:latin typeface="+mn-lt"/>
                <a:ea typeface="+mn-ea"/>
                <a:cs typeface="+mn-cs"/>
              </a:rPr>
              <a:t>Catch and store energy</a:t>
            </a:r>
            <a:r>
              <a:rPr lang="en-US" sz="1200" b="0" i="0" kern="1200" dirty="0" smtClean="0">
                <a:solidFill>
                  <a:schemeClr val="tx1"/>
                </a:solidFill>
                <a:effectLst/>
                <a:latin typeface="+mn-lt"/>
                <a:ea typeface="+mn-ea"/>
                <a:cs typeface="+mn-cs"/>
              </a:rPr>
              <a:t>: By developing systems that collect resources at peak abundance, we can use them in times of need.</a:t>
            </a:r>
          </a:p>
          <a:p>
            <a:r>
              <a:rPr lang="en-US" sz="1200" b="0" i="1" kern="1200" dirty="0" smtClean="0">
                <a:solidFill>
                  <a:schemeClr val="tx1"/>
                </a:solidFill>
                <a:effectLst/>
                <a:latin typeface="+mn-lt"/>
                <a:ea typeface="+mn-ea"/>
                <a:cs typeface="+mn-cs"/>
              </a:rPr>
              <a:t>Obtain a yield</a:t>
            </a:r>
            <a:r>
              <a:rPr lang="en-US" sz="1200" b="0" i="0" kern="1200" dirty="0" smtClean="0">
                <a:solidFill>
                  <a:schemeClr val="tx1"/>
                </a:solidFill>
                <a:effectLst/>
                <a:latin typeface="+mn-lt"/>
                <a:ea typeface="+mn-ea"/>
                <a:cs typeface="+mn-cs"/>
              </a:rPr>
              <a:t>: Ensure that you are getting truly useful rewards as part of the work that you are doing.</a:t>
            </a:r>
          </a:p>
          <a:p>
            <a:r>
              <a:rPr lang="en-US" sz="1200" b="0" i="1" kern="1200" dirty="0" smtClean="0">
                <a:solidFill>
                  <a:schemeClr val="tx1"/>
                </a:solidFill>
                <a:effectLst/>
                <a:latin typeface="+mn-lt"/>
                <a:ea typeface="+mn-ea"/>
                <a:cs typeface="+mn-cs"/>
              </a:rPr>
              <a:t>Apply self-regulation and accept feedback</a:t>
            </a:r>
            <a:r>
              <a:rPr lang="en-US" sz="1200" b="0" i="0" kern="1200" dirty="0" smtClean="0">
                <a:solidFill>
                  <a:schemeClr val="tx1"/>
                </a:solidFill>
                <a:effectLst/>
                <a:latin typeface="+mn-lt"/>
                <a:ea typeface="+mn-ea"/>
                <a:cs typeface="+mn-cs"/>
              </a:rPr>
              <a:t>: We need to discourage inappropriate activity to ensure that systems can continue to function well.</a:t>
            </a:r>
          </a:p>
          <a:p>
            <a:r>
              <a:rPr lang="en-US" sz="1200" b="0" i="1" kern="1200" dirty="0" smtClean="0">
                <a:solidFill>
                  <a:schemeClr val="tx1"/>
                </a:solidFill>
                <a:effectLst/>
                <a:latin typeface="+mn-lt"/>
                <a:ea typeface="+mn-ea"/>
                <a:cs typeface="+mn-cs"/>
              </a:rPr>
              <a:t>Use and value </a:t>
            </a:r>
            <a:r>
              <a:rPr lang="en-US" sz="1200" b="0" i="1" u="none" strike="noStrike" kern="1200" dirty="0" smtClean="0">
                <a:solidFill>
                  <a:schemeClr val="tx1"/>
                </a:solidFill>
                <a:effectLst/>
                <a:latin typeface="+mn-lt"/>
                <a:ea typeface="+mn-ea"/>
                <a:cs typeface="+mn-cs"/>
                <a:hlinkClick r:id="rId4" tooltip="Renewable"/>
              </a:rPr>
              <a:t>renewable</a:t>
            </a:r>
            <a:r>
              <a:rPr lang="en-US" sz="1200" b="0" i="1" kern="1200" dirty="0" smtClean="0">
                <a:solidFill>
                  <a:schemeClr val="tx1"/>
                </a:solidFill>
                <a:effectLst/>
                <a:latin typeface="+mn-lt"/>
                <a:ea typeface="+mn-ea"/>
                <a:cs typeface="+mn-cs"/>
              </a:rPr>
              <a:t> resources and services</a:t>
            </a:r>
            <a:r>
              <a:rPr lang="en-US" sz="1200" b="0" i="0" kern="1200" dirty="0" smtClean="0">
                <a:solidFill>
                  <a:schemeClr val="tx1"/>
                </a:solidFill>
                <a:effectLst/>
                <a:latin typeface="+mn-lt"/>
                <a:ea typeface="+mn-ea"/>
                <a:cs typeface="+mn-cs"/>
              </a:rPr>
              <a:t>: Make the best use of nature's abundance to reduce our consumptive behavior and dependence on non-renewable resources.</a:t>
            </a:r>
          </a:p>
          <a:p>
            <a:r>
              <a:rPr lang="en-US" sz="1200" b="0" i="1" kern="1200" dirty="0" smtClean="0">
                <a:solidFill>
                  <a:schemeClr val="tx1"/>
                </a:solidFill>
                <a:effectLst/>
                <a:latin typeface="+mn-lt"/>
                <a:ea typeface="+mn-ea"/>
                <a:cs typeface="+mn-cs"/>
              </a:rPr>
              <a:t>Produce no waste</a:t>
            </a:r>
            <a:r>
              <a:rPr lang="en-US" sz="1200" b="0" i="0" kern="1200" dirty="0" smtClean="0">
                <a:solidFill>
                  <a:schemeClr val="tx1"/>
                </a:solidFill>
                <a:effectLst/>
                <a:latin typeface="+mn-lt"/>
                <a:ea typeface="+mn-ea"/>
                <a:cs typeface="+mn-cs"/>
              </a:rPr>
              <a:t>: By valuing and making use of all the resources that are available to us, nothing goes to waste.</a:t>
            </a:r>
          </a:p>
          <a:p>
            <a:r>
              <a:rPr lang="en-US" sz="1200" b="0" i="1" kern="1200" dirty="0" smtClean="0">
                <a:solidFill>
                  <a:schemeClr val="tx1"/>
                </a:solidFill>
                <a:effectLst/>
                <a:latin typeface="+mn-lt"/>
                <a:ea typeface="+mn-ea"/>
                <a:cs typeface="+mn-cs"/>
              </a:rPr>
              <a:t>Design from patterns to details</a:t>
            </a:r>
            <a:r>
              <a:rPr lang="en-US" sz="1200" b="0" i="0" kern="1200" dirty="0" smtClean="0">
                <a:solidFill>
                  <a:schemeClr val="tx1"/>
                </a:solidFill>
                <a:effectLst/>
                <a:latin typeface="+mn-lt"/>
                <a:ea typeface="+mn-ea"/>
                <a:cs typeface="+mn-cs"/>
              </a:rPr>
              <a:t>: By stepping back, we can observe patterns in nature and society. These can form the backbone of our designs, with the details filled in as we go.</a:t>
            </a:r>
          </a:p>
          <a:p>
            <a:r>
              <a:rPr lang="en-US" sz="1200" b="0" i="1" kern="1200" dirty="0" smtClean="0">
                <a:solidFill>
                  <a:schemeClr val="tx1"/>
                </a:solidFill>
                <a:effectLst/>
                <a:latin typeface="+mn-lt"/>
                <a:ea typeface="+mn-ea"/>
                <a:cs typeface="+mn-cs"/>
              </a:rPr>
              <a:t>Integrate rather than segregate</a:t>
            </a:r>
            <a:r>
              <a:rPr lang="en-US" sz="1200" b="0" i="0" kern="1200" dirty="0" smtClean="0">
                <a:solidFill>
                  <a:schemeClr val="tx1"/>
                </a:solidFill>
                <a:effectLst/>
                <a:latin typeface="+mn-lt"/>
                <a:ea typeface="+mn-ea"/>
                <a:cs typeface="+mn-cs"/>
              </a:rPr>
              <a:t>: By putting the right things in the right place, relationships develop between those things and they work together to support each other.</a:t>
            </a:r>
          </a:p>
          <a:p>
            <a:r>
              <a:rPr lang="en-US" sz="1200" b="0" i="1" kern="1200" dirty="0" smtClean="0">
                <a:solidFill>
                  <a:schemeClr val="tx1"/>
                </a:solidFill>
                <a:effectLst/>
                <a:latin typeface="+mn-lt"/>
                <a:ea typeface="+mn-ea"/>
                <a:cs typeface="+mn-cs"/>
              </a:rPr>
              <a:t>Use small and slow solutions</a:t>
            </a:r>
            <a:r>
              <a:rPr lang="en-US" sz="1200" b="0" i="0" kern="1200" dirty="0" smtClean="0">
                <a:solidFill>
                  <a:schemeClr val="tx1"/>
                </a:solidFill>
                <a:effectLst/>
                <a:latin typeface="+mn-lt"/>
                <a:ea typeface="+mn-ea"/>
                <a:cs typeface="+mn-cs"/>
              </a:rPr>
              <a:t>: Small and slow systems are easier to maintain than big ones, making better use of local resources and producing more sustainable outcomes.</a:t>
            </a:r>
          </a:p>
          <a:p>
            <a:r>
              <a:rPr lang="en-US" sz="1200" b="0" i="1" kern="1200" dirty="0" smtClean="0">
                <a:solidFill>
                  <a:schemeClr val="tx1"/>
                </a:solidFill>
                <a:effectLst/>
                <a:latin typeface="+mn-lt"/>
                <a:ea typeface="+mn-ea"/>
                <a:cs typeface="+mn-cs"/>
              </a:rPr>
              <a:t>Use and value diversity</a:t>
            </a:r>
            <a:r>
              <a:rPr lang="en-US" sz="1200" b="0" i="0" kern="1200" dirty="0" smtClean="0">
                <a:solidFill>
                  <a:schemeClr val="tx1"/>
                </a:solidFill>
                <a:effectLst/>
                <a:latin typeface="+mn-lt"/>
                <a:ea typeface="+mn-ea"/>
                <a:cs typeface="+mn-cs"/>
              </a:rPr>
              <a:t>: Diversity reduces vulnerability to a variety of threats and takes advantage of the unique nature of the environment in which it resides.</a:t>
            </a:r>
          </a:p>
          <a:p>
            <a:r>
              <a:rPr lang="en-US" sz="1200" b="0" i="1" kern="1200" dirty="0" smtClean="0">
                <a:solidFill>
                  <a:schemeClr val="tx1"/>
                </a:solidFill>
                <a:effectLst/>
                <a:latin typeface="+mn-lt"/>
                <a:ea typeface="+mn-ea"/>
                <a:cs typeface="+mn-cs"/>
              </a:rPr>
              <a:t>Use edges and value the marginal</a:t>
            </a:r>
            <a:r>
              <a:rPr lang="en-US" sz="1200" b="0" i="0" kern="1200" dirty="0" smtClean="0">
                <a:solidFill>
                  <a:schemeClr val="tx1"/>
                </a:solidFill>
                <a:effectLst/>
                <a:latin typeface="+mn-lt"/>
                <a:ea typeface="+mn-ea"/>
                <a:cs typeface="+mn-cs"/>
              </a:rPr>
              <a:t>: The interface between things is where the most interesting events take place. These are often the most valuable, diverse and productive elements in the system.</a:t>
            </a:r>
          </a:p>
          <a:p>
            <a:r>
              <a:rPr lang="en-US" sz="1200" b="0" i="1" kern="1200" dirty="0" smtClean="0">
                <a:solidFill>
                  <a:schemeClr val="tx1"/>
                </a:solidFill>
                <a:effectLst/>
                <a:latin typeface="+mn-lt"/>
                <a:ea typeface="+mn-ea"/>
                <a:cs typeface="+mn-cs"/>
              </a:rPr>
              <a:t>Creatively use and respond to change</a:t>
            </a:r>
            <a:r>
              <a:rPr lang="en-US" sz="1200" b="0" i="0" kern="1200" dirty="0" smtClean="0">
                <a:solidFill>
                  <a:schemeClr val="tx1"/>
                </a:solidFill>
                <a:effectLst/>
                <a:latin typeface="+mn-lt"/>
                <a:ea typeface="+mn-ea"/>
                <a:cs typeface="+mn-cs"/>
              </a:rPr>
              <a:t>: We can have a positive impact on inevitable change by carefully observing, and then intervening at the right time.</a:t>
            </a:r>
          </a:p>
          <a:p>
            <a:endParaRPr lang="en-US" dirty="0"/>
          </a:p>
        </p:txBody>
      </p:sp>
      <p:sp>
        <p:nvSpPr>
          <p:cNvPr id="4" name="Slide Number Placeholder 3"/>
          <p:cNvSpPr>
            <a:spLocks noGrp="1"/>
          </p:cNvSpPr>
          <p:nvPr>
            <p:ph type="sldNum" sz="quarter" idx="10"/>
          </p:nvPr>
        </p:nvSpPr>
        <p:spPr/>
        <p:txBody>
          <a:bodyPr/>
          <a:lstStyle/>
          <a:p>
            <a:fld id="{0CC8175C-802F-1E43-8D63-A20E4874AEA0}" type="slidenum">
              <a:rPr lang="en-US" smtClean="0"/>
              <a:t>14</a:t>
            </a:fld>
            <a:endParaRPr lang="en-US"/>
          </a:p>
        </p:txBody>
      </p:sp>
    </p:spTree>
    <p:extLst>
      <p:ext uri="{BB962C8B-B14F-4D97-AF65-F5344CB8AC3E}">
        <p14:creationId xmlns:p14="http://schemas.microsoft.com/office/powerpoint/2010/main" val="3141692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120E8B-33BD-9A4E-95BF-A0C0AC9D450F}" type="datetimeFigureOut">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85D98-7DA7-4D61-8DED-7269CBF5A8D3}" type="slidenum">
              <a:rPr lang="en-US" smtClean="0"/>
              <a:t>‹#›</a:t>
            </a:fld>
            <a:endParaRPr lang="en-US"/>
          </a:p>
        </p:txBody>
      </p:sp>
    </p:spTree>
    <p:extLst>
      <p:ext uri="{BB962C8B-B14F-4D97-AF65-F5344CB8AC3E}">
        <p14:creationId xmlns:p14="http://schemas.microsoft.com/office/powerpoint/2010/main" val="2838510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120E8B-33BD-9A4E-95BF-A0C0AC9D450F}" type="datetimeFigureOut">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9262A5-229F-5043-89D5-D3DBD3F02B59}" type="slidenum">
              <a:rPr lang="en-US" smtClean="0"/>
              <a:t>‹#›</a:t>
            </a:fld>
            <a:endParaRPr lang="en-US"/>
          </a:p>
        </p:txBody>
      </p:sp>
    </p:spTree>
    <p:extLst>
      <p:ext uri="{BB962C8B-B14F-4D97-AF65-F5344CB8AC3E}">
        <p14:creationId xmlns:p14="http://schemas.microsoft.com/office/powerpoint/2010/main" val="2125313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120E8B-33BD-9A4E-95BF-A0C0AC9D450F}" type="datetimeFigureOut">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9262A5-229F-5043-89D5-D3DBD3F02B59}" type="slidenum">
              <a:rPr lang="en-US" smtClean="0"/>
              <a:t>‹#›</a:t>
            </a:fld>
            <a:endParaRPr lang="en-US"/>
          </a:p>
        </p:txBody>
      </p:sp>
    </p:spTree>
    <p:extLst>
      <p:ext uri="{BB962C8B-B14F-4D97-AF65-F5344CB8AC3E}">
        <p14:creationId xmlns:p14="http://schemas.microsoft.com/office/powerpoint/2010/main" val="1067557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120E8B-33BD-9A4E-95BF-A0C0AC9D450F}" type="datetimeFigureOut">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9262A5-229F-5043-89D5-D3DBD3F02B59}" type="slidenum">
              <a:rPr lang="en-US" smtClean="0"/>
              <a:t>‹#›</a:t>
            </a:fld>
            <a:endParaRPr lang="en-US"/>
          </a:p>
        </p:txBody>
      </p:sp>
    </p:spTree>
    <p:extLst>
      <p:ext uri="{BB962C8B-B14F-4D97-AF65-F5344CB8AC3E}">
        <p14:creationId xmlns:p14="http://schemas.microsoft.com/office/powerpoint/2010/main" val="3145881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120E8B-33BD-9A4E-95BF-A0C0AC9D450F}" type="datetimeFigureOut">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9262A5-229F-5043-89D5-D3DBD3F02B59}" type="slidenum">
              <a:rPr lang="en-US" smtClean="0"/>
              <a:t>‹#›</a:t>
            </a:fld>
            <a:endParaRPr lang="en-US"/>
          </a:p>
        </p:txBody>
      </p:sp>
    </p:spTree>
    <p:extLst>
      <p:ext uri="{BB962C8B-B14F-4D97-AF65-F5344CB8AC3E}">
        <p14:creationId xmlns:p14="http://schemas.microsoft.com/office/powerpoint/2010/main" val="2142349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120E8B-33BD-9A4E-95BF-A0C0AC9D450F}" type="datetimeFigureOut">
              <a:rPr lang="en-US" smtClean="0"/>
              <a:t>4/2/2014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9262A5-229F-5043-89D5-D3DBD3F02B59}" type="slidenum">
              <a:rPr lang="en-US" smtClean="0"/>
              <a:t>‹#›</a:t>
            </a:fld>
            <a:endParaRPr lang="en-US"/>
          </a:p>
        </p:txBody>
      </p:sp>
    </p:spTree>
    <p:extLst>
      <p:ext uri="{BB962C8B-B14F-4D97-AF65-F5344CB8AC3E}">
        <p14:creationId xmlns:p14="http://schemas.microsoft.com/office/powerpoint/2010/main" val="2719344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120E8B-33BD-9A4E-95BF-A0C0AC9D450F}" type="datetimeFigureOut">
              <a:rPr lang="en-US" smtClean="0"/>
              <a:t>4/2/2014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9262A5-229F-5043-89D5-D3DBD3F02B59}" type="slidenum">
              <a:rPr lang="en-US" smtClean="0"/>
              <a:t>‹#›</a:t>
            </a:fld>
            <a:endParaRPr lang="en-US"/>
          </a:p>
        </p:txBody>
      </p:sp>
    </p:spTree>
    <p:extLst>
      <p:ext uri="{BB962C8B-B14F-4D97-AF65-F5344CB8AC3E}">
        <p14:creationId xmlns:p14="http://schemas.microsoft.com/office/powerpoint/2010/main" val="3650948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120E8B-33BD-9A4E-95BF-A0C0AC9D450F}" type="datetimeFigureOut">
              <a:rPr lang="en-US" smtClean="0"/>
              <a:t>4/2/2014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9262A5-229F-5043-89D5-D3DBD3F02B59}" type="slidenum">
              <a:rPr lang="en-US" smtClean="0"/>
              <a:t>‹#›</a:t>
            </a:fld>
            <a:endParaRPr lang="en-US"/>
          </a:p>
        </p:txBody>
      </p:sp>
    </p:spTree>
    <p:extLst>
      <p:ext uri="{BB962C8B-B14F-4D97-AF65-F5344CB8AC3E}">
        <p14:creationId xmlns:p14="http://schemas.microsoft.com/office/powerpoint/2010/main" val="2101259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120E8B-33BD-9A4E-95BF-A0C0AC9D450F}" type="datetimeFigureOut">
              <a:rPr lang="en-US" smtClean="0"/>
              <a:t>4/2/2014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9262A5-229F-5043-89D5-D3DBD3F02B59}" type="slidenum">
              <a:rPr lang="en-US" smtClean="0"/>
              <a:t>‹#›</a:t>
            </a:fld>
            <a:endParaRPr lang="en-US"/>
          </a:p>
        </p:txBody>
      </p:sp>
    </p:spTree>
    <p:extLst>
      <p:ext uri="{BB962C8B-B14F-4D97-AF65-F5344CB8AC3E}">
        <p14:creationId xmlns:p14="http://schemas.microsoft.com/office/powerpoint/2010/main" val="1574454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120E8B-33BD-9A4E-95BF-A0C0AC9D450F}" type="datetimeFigureOut">
              <a:rPr lang="en-US" smtClean="0"/>
              <a:t>4/2/2014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9262A5-229F-5043-89D5-D3DBD3F02B59}" type="slidenum">
              <a:rPr lang="en-US" smtClean="0"/>
              <a:t>‹#›</a:t>
            </a:fld>
            <a:endParaRPr lang="en-US"/>
          </a:p>
        </p:txBody>
      </p:sp>
    </p:spTree>
    <p:extLst>
      <p:ext uri="{BB962C8B-B14F-4D97-AF65-F5344CB8AC3E}">
        <p14:creationId xmlns:p14="http://schemas.microsoft.com/office/powerpoint/2010/main" val="3355645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120E8B-33BD-9A4E-95BF-A0C0AC9D450F}" type="datetimeFigureOut">
              <a:rPr lang="en-US" smtClean="0"/>
              <a:t>4/2/2014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9262A5-229F-5043-89D5-D3DBD3F02B59}" type="slidenum">
              <a:rPr lang="en-US" smtClean="0"/>
              <a:t>‹#›</a:t>
            </a:fld>
            <a:endParaRPr lang="en-US"/>
          </a:p>
        </p:txBody>
      </p:sp>
    </p:spTree>
    <p:extLst>
      <p:ext uri="{BB962C8B-B14F-4D97-AF65-F5344CB8AC3E}">
        <p14:creationId xmlns:p14="http://schemas.microsoft.com/office/powerpoint/2010/main" val="1334757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C120E8B-33BD-9A4E-95BF-A0C0AC9D450F}" type="datetimeFigureOut">
              <a:rPr lang="en-US" smtClean="0"/>
              <a:t>4/2/2014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69262A5-229F-5043-89D5-D3DBD3F02B59}" type="slidenum">
              <a:rPr lang="en-US" smtClean="0"/>
              <a:t>‹#›</a:t>
            </a:fld>
            <a:endParaRPr lang="en-US"/>
          </a:p>
        </p:txBody>
      </p:sp>
    </p:spTree>
    <p:extLst>
      <p:ext uri="{BB962C8B-B14F-4D97-AF65-F5344CB8AC3E}">
        <p14:creationId xmlns:p14="http://schemas.microsoft.com/office/powerpoint/2010/main" val="356038770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Sustainable Agriculture</a:t>
            </a:r>
            <a:endParaRPr lang="en-US" dirty="0"/>
          </a:p>
        </p:txBody>
      </p:sp>
      <p:sp>
        <p:nvSpPr>
          <p:cNvPr id="3" name="Subtitle 2"/>
          <p:cNvSpPr>
            <a:spLocks noGrp="1"/>
          </p:cNvSpPr>
          <p:nvPr>
            <p:ph type="subTitle" idx="1"/>
          </p:nvPr>
        </p:nvSpPr>
        <p:spPr/>
        <p:txBody>
          <a:bodyPr/>
          <a:lstStyle/>
          <a:p>
            <a:r>
              <a:rPr lang="en-US" dirty="0" smtClean="0"/>
              <a:t>Adopted from a presentation given by Lewis </a:t>
            </a:r>
            <a:r>
              <a:rPr lang="en-US" dirty="0" err="1" smtClean="0"/>
              <a:t>Bivona</a:t>
            </a:r>
            <a:r>
              <a:rPr lang="en-US" dirty="0" smtClean="0"/>
              <a:t>, 2013</a:t>
            </a:r>
            <a:endParaRPr lang="en-US" dirty="0"/>
          </a:p>
        </p:txBody>
      </p:sp>
    </p:spTree>
    <p:extLst>
      <p:ext uri="{BB962C8B-B14F-4D97-AF65-F5344CB8AC3E}">
        <p14:creationId xmlns:p14="http://schemas.microsoft.com/office/powerpoint/2010/main" val="1184569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Examples of Sustainable Agriculture</a:t>
            </a:r>
            <a:endParaRPr lang="en-US" sz="4000" dirty="0"/>
          </a:p>
        </p:txBody>
      </p:sp>
      <p:sp>
        <p:nvSpPr>
          <p:cNvPr id="3" name="Content Placeholder 2"/>
          <p:cNvSpPr>
            <a:spLocks noGrp="1"/>
          </p:cNvSpPr>
          <p:nvPr>
            <p:ph sz="half" idx="1"/>
          </p:nvPr>
        </p:nvSpPr>
        <p:spPr/>
        <p:txBody>
          <a:bodyPr>
            <a:normAutofit/>
          </a:bodyPr>
          <a:lstStyle/>
          <a:p>
            <a:r>
              <a:rPr lang="en-US" sz="2800" dirty="0" smtClean="0"/>
              <a:t>Agroforestry</a:t>
            </a:r>
          </a:p>
          <a:p>
            <a:r>
              <a:rPr lang="en-US" sz="2800" dirty="0" err="1" smtClean="0"/>
              <a:t>Hugelkultur</a:t>
            </a:r>
            <a:endParaRPr lang="en-US" sz="2800" dirty="0" smtClean="0"/>
          </a:p>
          <a:p>
            <a:r>
              <a:rPr lang="en-US" sz="2800" dirty="0" smtClean="0"/>
              <a:t>Permaculture</a:t>
            </a:r>
            <a:endParaRPr lang="en-US" sz="2800" dirty="0"/>
          </a:p>
          <a:p>
            <a:r>
              <a:rPr lang="en-US" sz="2800" dirty="0" smtClean="0"/>
              <a:t>Soil </a:t>
            </a:r>
            <a:r>
              <a:rPr lang="en-US" sz="2800" dirty="0"/>
              <a:t>H</a:t>
            </a:r>
            <a:r>
              <a:rPr lang="en-US" sz="2800" dirty="0" smtClean="0"/>
              <a:t>ealth Management</a:t>
            </a:r>
          </a:p>
          <a:p>
            <a:r>
              <a:rPr lang="en-US" sz="2800" dirty="0"/>
              <a:t>Community Supported </a:t>
            </a:r>
            <a:r>
              <a:rPr lang="en-US" sz="2800" dirty="0" smtClean="0"/>
              <a:t>Agriculture</a:t>
            </a:r>
          </a:p>
          <a:p>
            <a:r>
              <a:rPr lang="en-US" sz="2800" dirty="0" smtClean="0"/>
              <a:t>Urban Gardening</a:t>
            </a:r>
          </a:p>
          <a:p>
            <a:endParaRPr lang="en-US" sz="2800" dirty="0" smtClean="0"/>
          </a:p>
        </p:txBody>
      </p:sp>
      <p:sp>
        <p:nvSpPr>
          <p:cNvPr id="4" name="Content Placeholder 3"/>
          <p:cNvSpPr>
            <a:spLocks noGrp="1"/>
          </p:cNvSpPr>
          <p:nvPr>
            <p:ph sz="half" idx="2"/>
          </p:nvPr>
        </p:nvSpPr>
        <p:spPr/>
        <p:txBody>
          <a:bodyPr>
            <a:normAutofit/>
          </a:bodyPr>
          <a:lstStyle/>
          <a:p>
            <a:r>
              <a:rPr lang="en-US" sz="2800" dirty="0" smtClean="0"/>
              <a:t>Crop </a:t>
            </a:r>
            <a:r>
              <a:rPr lang="en-US" sz="2800" dirty="0"/>
              <a:t>Rotation</a:t>
            </a:r>
          </a:p>
          <a:p>
            <a:r>
              <a:rPr lang="en-US" sz="2800" dirty="0"/>
              <a:t>Intercropping</a:t>
            </a:r>
          </a:p>
          <a:p>
            <a:r>
              <a:rPr lang="en-US" sz="2800" dirty="0"/>
              <a:t>Conservation Tilling</a:t>
            </a:r>
          </a:p>
          <a:p>
            <a:r>
              <a:rPr lang="en-US" sz="2800" dirty="0" smtClean="0"/>
              <a:t>Composting</a:t>
            </a:r>
          </a:p>
          <a:p>
            <a:r>
              <a:rPr lang="en-US" sz="2800" dirty="0" smtClean="0"/>
              <a:t>Animal Integration</a:t>
            </a:r>
          </a:p>
          <a:p>
            <a:r>
              <a:rPr lang="en-US" sz="2800" dirty="0"/>
              <a:t>Organic farming</a:t>
            </a:r>
          </a:p>
          <a:p>
            <a:r>
              <a:rPr lang="en-US" sz="2800" dirty="0" smtClean="0"/>
              <a:t>Integrated Farming</a:t>
            </a:r>
            <a:endParaRPr lang="en-US" sz="2800" dirty="0"/>
          </a:p>
        </p:txBody>
      </p:sp>
    </p:spTree>
    <p:extLst>
      <p:ext uri="{BB962C8B-B14F-4D97-AF65-F5344CB8AC3E}">
        <p14:creationId xmlns:p14="http://schemas.microsoft.com/office/powerpoint/2010/main" val="351701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1114816"/>
          </a:xfrm>
        </p:spPr>
        <p:txBody>
          <a:bodyPr>
            <a:normAutofit/>
          </a:bodyPr>
          <a:lstStyle/>
          <a:p>
            <a:r>
              <a:rPr lang="en-US" sz="4000" dirty="0" smtClean="0"/>
              <a:t>Advantages: Synergy</a:t>
            </a:r>
            <a:endParaRPr lang="en-US" sz="4000" dirty="0"/>
          </a:p>
        </p:txBody>
      </p:sp>
      <p:sp>
        <p:nvSpPr>
          <p:cNvPr id="3" name="Content Placeholder 2"/>
          <p:cNvSpPr>
            <a:spLocks noGrp="1"/>
          </p:cNvSpPr>
          <p:nvPr>
            <p:ph idx="1"/>
          </p:nvPr>
        </p:nvSpPr>
        <p:spPr>
          <a:xfrm>
            <a:off x="628650" y="951978"/>
            <a:ext cx="7886700" cy="5224985"/>
          </a:xfrm>
        </p:spPr>
        <p:txBody>
          <a:bodyPr>
            <a:normAutofit/>
          </a:bodyPr>
          <a:lstStyle/>
          <a:p>
            <a:pPr marL="171450" lvl="1">
              <a:spcBef>
                <a:spcPts val="750"/>
              </a:spcBef>
            </a:pPr>
            <a:r>
              <a:rPr lang="en-US" sz="2800" dirty="0" smtClean="0"/>
              <a:t>Agroforestry </a:t>
            </a:r>
            <a:endParaRPr lang="en-US" sz="2800" dirty="0"/>
          </a:p>
          <a:p>
            <a:pPr marL="514350" lvl="2">
              <a:spcBef>
                <a:spcPts val="750"/>
              </a:spcBef>
            </a:pPr>
            <a:r>
              <a:rPr lang="en-US" sz="2800" dirty="0" smtClean="0"/>
              <a:t>Trees break the wind</a:t>
            </a:r>
          </a:p>
          <a:p>
            <a:pPr lvl="1"/>
            <a:r>
              <a:rPr lang="en-US" sz="2800" dirty="0" smtClean="0"/>
              <a:t>Wind breaks &amp; root structure reduce erosion</a:t>
            </a:r>
          </a:p>
          <a:p>
            <a:pPr lvl="1"/>
            <a:r>
              <a:rPr lang="en-US" sz="2800" dirty="0" smtClean="0"/>
              <a:t>Legume trees fix nitrogen</a:t>
            </a:r>
          </a:p>
          <a:p>
            <a:pPr lvl="1"/>
            <a:r>
              <a:rPr lang="en-US" sz="2800" dirty="0"/>
              <a:t>F</a:t>
            </a:r>
            <a:r>
              <a:rPr lang="en-US" sz="2800" dirty="0" smtClean="0"/>
              <a:t>ruit is fodder for animals &amp; </a:t>
            </a:r>
            <a:r>
              <a:rPr lang="en-US" sz="2800" dirty="0"/>
              <a:t>h</a:t>
            </a:r>
            <a:r>
              <a:rPr lang="en-US" sz="2800" dirty="0" smtClean="0"/>
              <a:t>umans or compost</a:t>
            </a:r>
          </a:p>
          <a:p>
            <a:pPr lvl="1"/>
            <a:r>
              <a:rPr lang="en-US" sz="2800" dirty="0" smtClean="0"/>
              <a:t>Shade for farmers</a:t>
            </a:r>
          </a:p>
          <a:p>
            <a:pPr lvl="1"/>
            <a:endParaRPr lang="en-US" sz="2800" dirty="0" smtClean="0"/>
          </a:p>
        </p:txBody>
      </p:sp>
      <p:pic>
        <p:nvPicPr>
          <p:cNvPr id="7170" name="Picture 2" descr="http://www.siani.se/sites/clients.codepositive.com/files/imagecache/featured_image_large/event/image/agrofor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560" y="3657600"/>
            <a:ext cx="6400800"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728356" y="-12432"/>
            <a:ext cx="1415644" cy="369332"/>
          </a:xfrm>
          <a:prstGeom prst="rect">
            <a:avLst/>
          </a:prstGeom>
        </p:spPr>
        <p:txBody>
          <a:bodyPr wrap="none">
            <a:spAutoFit/>
          </a:bodyPr>
          <a:lstStyle/>
          <a:p>
            <a:r>
              <a:rPr lang="en-US" dirty="0" smtClean="0"/>
              <a:t>www.siani.se</a:t>
            </a:r>
            <a:endParaRPr lang="en-US" dirty="0"/>
          </a:p>
        </p:txBody>
      </p:sp>
    </p:spTree>
    <p:extLst>
      <p:ext uri="{BB962C8B-B14F-4D97-AF65-F5344CB8AC3E}">
        <p14:creationId xmlns:p14="http://schemas.microsoft.com/office/powerpoint/2010/main" val="3775973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smtClean="0"/>
              <a:t>Hugelkultur</a:t>
            </a:r>
            <a:endParaRPr lang="en-US" sz="4000" dirty="0"/>
          </a:p>
        </p:txBody>
      </p:sp>
      <p:pic>
        <p:nvPicPr>
          <p:cNvPr id="3" name="Picture 2"/>
          <p:cNvPicPr>
            <a:picLocks noChangeAspect="1"/>
          </p:cNvPicPr>
          <p:nvPr/>
        </p:nvPicPr>
        <p:blipFill>
          <a:blip r:embed="rId3"/>
          <a:stretch>
            <a:fillRect/>
          </a:stretch>
        </p:blipFill>
        <p:spPr>
          <a:xfrm>
            <a:off x="765174" y="1299908"/>
            <a:ext cx="7620000" cy="5397500"/>
          </a:xfrm>
          <a:prstGeom prst="rect">
            <a:avLst/>
          </a:prstGeom>
        </p:spPr>
      </p:pic>
      <p:sp>
        <p:nvSpPr>
          <p:cNvPr id="4" name="TextBox 3"/>
          <p:cNvSpPr txBox="1"/>
          <p:nvPr/>
        </p:nvSpPr>
        <p:spPr>
          <a:xfrm>
            <a:off x="3417613" y="899798"/>
            <a:ext cx="4712829" cy="400110"/>
          </a:xfrm>
          <a:prstGeom prst="rect">
            <a:avLst/>
          </a:prstGeom>
          <a:noFill/>
        </p:spPr>
        <p:txBody>
          <a:bodyPr wrap="none" rtlCol="0">
            <a:spAutoFit/>
          </a:bodyPr>
          <a:lstStyle/>
          <a:p>
            <a:r>
              <a:rPr lang="en-US" sz="2000" dirty="0" smtClean="0"/>
              <a:t> Raised garden beds filled with rotten wood</a:t>
            </a:r>
            <a:endParaRPr lang="en-US" sz="2000" dirty="0"/>
          </a:p>
        </p:txBody>
      </p:sp>
      <p:sp>
        <p:nvSpPr>
          <p:cNvPr id="5" name="Rectangle 4"/>
          <p:cNvSpPr/>
          <p:nvPr/>
        </p:nvSpPr>
        <p:spPr>
          <a:xfrm>
            <a:off x="6494172" y="-4113"/>
            <a:ext cx="2649828" cy="369332"/>
          </a:xfrm>
          <a:prstGeom prst="rect">
            <a:avLst/>
          </a:prstGeom>
        </p:spPr>
        <p:txBody>
          <a:bodyPr wrap="none">
            <a:spAutoFit/>
          </a:bodyPr>
          <a:lstStyle/>
          <a:p>
            <a:r>
              <a:rPr lang="en-US" dirty="0" smtClean="0"/>
              <a:t>www.permaculture.co.uk</a:t>
            </a:r>
            <a:endParaRPr lang="en-US" dirty="0"/>
          </a:p>
        </p:txBody>
      </p:sp>
    </p:spTree>
    <p:extLst>
      <p:ext uri="{BB962C8B-B14F-4D97-AF65-F5344CB8AC3E}">
        <p14:creationId xmlns:p14="http://schemas.microsoft.com/office/powerpoint/2010/main" val="188234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Permaculture.jpg (700×540)"/>
          <p:cNvPicPr>
            <a:picLocks noChangeAspect="1" noChangeArrowheads="1"/>
          </p:cNvPicPr>
          <p:nvPr/>
        </p:nvPicPr>
        <p:blipFill rotWithShape="1">
          <a:blip r:embed="rId2">
            <a:extLst>
              <a:ext uri="{28A0092B-C50C-407E-A947-70E740481C1C}">
                <a14:useLocalDpi xmlns:a14="http://schemas.microsoft.com/office/drawing/2010/main" val="0"/>
              </a:ext>
            </a:extLst>
          </a:blip>
          <a:srcRect r="3876"/>
          <a:stretch/>
        </p:blipFill>
        <p:spPr bwMode="auto">
          <a:xfrm>
            <a:off x="2718148" y="1465543"/>
            <a:ext cx="6425852" cy="51569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4000" dirty="0" smtClean="0"/>
              <a:t>Permaculture</a:t>
            </a:r>
            <a:endParaRPr lang="en-US" sz="4000" dirty="0"/>
          </a:p>
        </p:txBody>
      </p:sp>
      <p:sp>
        <p:nvSpPr>
          <p:cNvPr id="3" name="Content Placeholder 2"/>
          <p:cNvSpPr>
            <a:spLocks noGrp="1"/>
          </p:cNvSpPr>
          <p:nvPr>
            <p:ph idx="1"/>
          </p:nvPr>
        </p:nvSpPr>
        <p:spPr>
          <a:xfrm>
            <a:off x="628650" y="1825625"/>
            <a:ext cx="2490331" cy="4351338"/>
          </a:xfrm>
        </p:spPr>
        <p:txBody>
          <a:bodyPr>
            <a:normAutofit/>
          </a:bodyPr>
          <a:lstStyle/>
          <a:p>
            <a:r>
              <a:rPr lang="en-US" sz="2800" dirty="0" smtClean="0"/>
              <a:t>Self-maintaining</a:t>
            </a:r>
            <a:r>
              <a:rPr lang="en-US" sz="2800" dirty="0"/>
              <a:t> </a:t>
            </a:r>
            <a:r>
              <a:rPr lang="en-US" sz="2800" dirty="0" smtClean="0"/>
              <a:t/>
            </a:r>
            <a:br>
              <a:rPr lang="en-US" sz="2800" dirty="0" smtClean="0"/>
            </a:br>
            <a:r>
              <a:rPr lang="en-US" sz="2800" dirty="0" smtClean="0"/>
              <a:t>agricultural</a:t>
            </a:r>
            <a:r>
              <a:rPr lang="en-US" sz="2800" dirty="0"/>
              <a:t> </a:t>
            </a:r>
            <a:r>
              <a:rPr lang="en-US" sz="2800" dirty="0" smtClean="0"/>
              <a:t/>
            </a:r>
            <a:br>
              <a:rPr lang="en-US" sz="2800" dirty="0" smtClean="0"/>
            </a:br>
            <a:r>
              <a:rPr lang="en-US" sz="2800" dirty="0" smtClean="0"/>
              <a:t>systems </a:t>
            </a:r>
            <a:br>
              <a:rPr lang="en-US" sz="2800" dirty="0" smtClean="0"/>
            </a:br>
            <a:r>
              <a:rPr lang="en-US" sz="2800" dirty="0" smtClean="0"/>
              <a:t>based on natural</a:t>
            </a:r>
            <a:r>
              <a:rPr lang="en-US" sz="2800" dirty="0"/>
              <a:t> </a:t>
            </a:r>
            <a:r>
              <a:rPr lang="en-US" sz="2800" dirty="0" smtClean="0"/>
              <a:t/>
            </a:r>
            <a:br>
              <a:rPr lang="en-US" sz="2800" dirty="0" smtClean="0"/>
            </a:br>
            <a:r>
              <a:rPr lang="en-US" sz="2800" dirty="0" smtClean="0"/>
              <a:t>ecosystems</a:t>
            </a:r>
            <a:endParaRPr lang="en-US" sz="2800" dirty="0"/>
          </a:p>
        </p:txBody>
      </p:sp>
    </p:spTree>
    <p:extLst>
      <p:ext uri="{BB962C8B-B14F-4D97-AF65-F5344CB8AC3E}">
        <p14:creationId xmlns:p14="http://schemas.microsoft.com/office/powerpoint/2010/main" val="1227988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ickardsmountain.org/wp-content/uploads/2014/01/permaculture-principles-icon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678"/>
            <a:ext cx="9144001" cy="64008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6488668"/>
            <a:ext cx="2229328" cy="369332"/>
          </a:xfrm>
          <a:prstGeom prst="rect">
            <a:avLst/>
          </a:prstGeom>
        </p:spPr>
        <p:txBody>
          <a:bodyPr wrap="none">
            <a:spAutoFit/>
          </a:bodyPr>
          <a:lstStyle/>
          <a:p>
            <a:r>
              <a:rPr lang="en-US" dirty="0" smtClean="0"/>
              <a:t>pickardsmountain.org</a:t>
            </a:r>
            <a:endParaRPr lang="en-US" dirty="0"/>
          </a:p>
        </p:txBody>
      </p:sp>
    </p:spTree>
    <p:extLst>
      <p:ext uri="{BB962C8B-B14F-4D97-AF65-F5344CB8AC3E}">
        <p14:creationId xmlns:p14="http://schemas.microsoft.com/office/powerpoint/2010/main" val="2027955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Advantages: Biodiversity</a:t>
            </a:r>
            <a:endParaRPr lang="en-US" sz="4000" dirty="0"/>
          </a:p>
        </p:txBody>
      </p:sp>
      <p:sp>
        <p:nvSpPr>
          <p:cNvPr id="3" name="Content Placeholder 2"/>
          <p:cNvSpPr>
            <a:spLocks noGrp="1"/>
          </p:cNvSpPr>
          <p:nvPr>
            <p:ph idx="1"/>
          </p:nvPr>
        </p:nvSpPr>
        <p:spPr/>
        <p:txBody>
          <a:bodyPr>
            <a:normAutofit/>
          </a:bodyPr>
          <a:lstStyle/>
          <a:p>
            <a:r>
              <a:rPr lang="en-US" sz="2800" dirty="0" smtClean="0"/>
              <a:t>UN Convention on Biodiversity Definition</a:t>
            </a:r>
          </a:p>
          <a:p>
            <a:pPr lvl="1"/>
            <a:r>
              <a:rPr lang="en-US" sz="2400" dirty="0" smtClean="0"/>
              <a:t>“the </a:t>
            </a:r>
            <a:r>
              <a:rPr lang="en-US" sz="2400" dirty="0"/>
              <a:t>variability among living organisms from all sources, including, 'inter alia', terrestrial, marine, and other aquatic ecosystems, and the ecological complexes of which they are part: this includes diversity within species, between species and of ecosystems</a:t>
            </a:r>
            <a:r>
              <a:rPr lang="en-US" sz="2400" dirty="0" smtClean="0"/>
              <a:t>"</a:t>
            </a:r>
            <a:endParaRPr lang="en-US" sz="2800" dirty="0" smtClean="0"/>
          </a:p>
          <a:p>
            <a:r>
              <a:rPr lang="en-US" sz="2800" dirty="0" smtClean="0"/>
              <a:t>Sustainable Agriculture</a:t>
            </a:r>
          </a:p>
          <a:p>
            <a:pPr lvl="1"/>
            <a:r>
              <a:rPr lang="en-US" sz="2500" dirty="0" smtClean="0"/>
              <a:t>On average biodiversity increases greatly</a:t>
            </a:r>
          </a:p>
          <a:p>
            <a:pPr lvl="1"/>
            <a:r>
              <a:rPr lang="en-US" sz="2500" dirty="0" smtClean="0"/>
              <a:t>Can serve as nature corridors</a:t>
            </a:r>
          </a:p>
          <a:p>
            <a:endParaRPr lang="en-US" sz="2800" dirty="0"/>
          </a:p>
        </p:txBody>
      </p:sp>
    </p:spTree>
    <p:extLst>
      <p:ext uri="{BB962C8B-B14F-4D97-AF65-F5344CB8AC3E}">
        <p14:creationId xmlns:p14="http://schemas.microsoft.com/office/powerpoint/2010/main" val="3863519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602437"/>
          </a:xfrm>
        </p:spPr>
        <p:txBody>
          <a:bodyPr>
            <a:noAutofit/>
          </a:bodyPr>
          <a:lstStyle/>
          <a:p>
            <a:r>
              <a:rPr lang="en-US" sz="4000" dirty="0" smtClean="0"/>
              <a:t>Soil Health Management</a:t>
            </a:r>
            <a:endParaRPr lang="en-US" sz="4000" dirty="0"/>
          </a:p>
        </p:txBody>
      </p:sp>
      <p:sp>
        <p:nvSpPr>
          <p:cNvPr id="3" name="Content Placeholder 2"/>
          <p:cNvSpPr>
            <a:spLocks noGrp="1"/>
          </p:cNvSpPr>
          <p:nvPr>
            <p:ph idx="1"/>
          </p:nvPr>
        </p:nvSpPr>
        <p:spPr>
          <a:xfrm>
            <a:off x="628650" y="1190847"/>
            <a:ext cx="7886700" cy="4986117"/>
          </a:xfrm>
        </p:spPr>
        <p:txBody>
          <a:bodyPr>
            <a:noAutofit/>
          </a:bodyPr>
          <a:lstStyle/>
          <a:p>
            <a:r>
              <a:rPr lang="en-US" sz="2800" dirty="0" smtClean="0"/>
              <a:t>Embraced by </a:t>
            </a:r>
            <a:r>
              <a:rPr lang="fr-FR" sz="2800" dirty="0"/>
              <a:t>USDA </a:t>
            </a:r>
            <a:r>
              <a:rPr lang="fr-FR" sz="2800" dirty="0" smtClean="0"/>
              <a:t>Natural </a:t>
            </a:r>
            <a:r>
              <a:rPr lang="fr-FR" sz="2800" dirty="0" err="1"/>
              <a:t>Resources</a:t>
            </a:r>
            <a:r>
              <a:rPr lang="fr-FR" sz="2800" dirty="0"/>
              <a:t> Conservation </a:t>
            </a:r>
            <a:r>
              <a:rPr lang="fr-FR" sz="2800" dirty="0" smtClean="0"/>
              <a:t>Service</a:t>
            </a:r>
          </a:p>
          <a:p>
            <a:pPr lvl="1"/>
            <a:r>
              <a:rPr lang="en-US" sz="2400" dirty="0"/>
              <a:t>Manage More by Disturbing Soil </a:t>
            </a:r>
            <a:r>
              <a:rPr lang="en-US" sz="2400" dirty="0" smtClean="0"/>
              <a:t>Less</a:t>
            </a:r>
          </a:p>
          <a:p>
            <a:pPr lvl="2"/>
            <a:r>
              <a:rPr lang="en-US" sz="1800" dirty="0" smtClean="0"/>
              <a:t>Preserve natural soil microbes</a:t>
            </a:r>
            <a:endParaRPr lang="en-US" sz="1800" dirty="0"/>
          </a:p>
          <a:p>
            <a:pPr lvl="1"/>
            <a:r>
              <a:rPr lang="en-US" sz="2400" dirty="0"/>
              <a:t>Diversify Soil Biota with Plant </a:t>
            </a:r>
            <a:r>
              <a:rPr lang="en-US" sz="2400" dirty="0" smtClean="0"/>
              <a:t>Diversity</a:t>
            </a:r>
          </a:p>
          <a:p>
            <a:pPr lvl="2"/>
            <a:r>
              <a:rPr lang="en-US" sz="1800" dirty="0"/>
              <a:t>D</a:t>
            </a:r>
            <a:r>
              <a:rPr lang="en-US" sz="1800" dirty="0" smtClean="0"/>
              <a:t>ifferent plants release different carbohydrates, supporting wider range of microbes</a:t>
            </a:r>
            <a:endParaRPr lang="en-US" sz="1800" dirty="0"/>
          </a:p>
          <a:p>
            <a:pPr lvl="1"/>
            <a:r>
              <a:rPr lang="en-US" sz="2400" dirty="0"/>
              <a:t>Keep a Living Root Growing Throughout the </a:t>
            </a:r>
            <a:r>
              <a:rPr lang="en-US" sz="2400" dirty="0" smtClean="0"/>
              <a:t>Year</a:t>
            </a:r>
          </a:p>
          <a:p>
            <a:pPr lvl="2"/>
            <a:r>
              <a:rPr lang="en-US" sz="1800" dirty="0" err="1" smtClean="0"/>
              <a:t>Rhizosphere</a:t>
            </a:r>
            <a:r>
              <a:rPr lang="en-US" sz="1800" dirty="0" smtClean="0"/>
              <a:t> most </a:t>
            </a:r>
            <a:r>
              <a:rPr lang="en-US" sz="1800" dirty="0"/>
              <a:t>active part of </a:t>
            </a:r>
            <a:r>
              <a:rPr lang="en-US" sz="1800" dirty="0" smtClean="0"/>
              <a:t>soil </a:t>
            </a:r>
            <a:r>
              <a:rPr lang="en-US" sz="1800" dirty="0"/>
              <a:t>ecosystem </a:t>
            </a:r>
          </a:p>
          <a:p>
            <a:pPr lvl="1"/>
            <a:r>
              <a:rPr lang="en-US" sz="2400" dirty="0"/>
              <a:t>Keep the Soil Covered as Much as </a:t>
            </a:r>
            <a:r>
              <a:rPr lang="en-US" sz="2400" dirty="0" smtClean="0"/>
              <a:t>Possible</a:t>
            </a:r>
          </a:p>
          <a:p>
            <a:pPr lvl="2"/>
            <a:r>
              <a:rPr lang="en-US" sz="1800" dirty="0" smtClean="0"/>
              <a:t>Conserve moisture</a:t>
            </a:r>
          </a:p>
          <a:p>
            <a:pPr lvl="2"/>
            <a:r>
              <a:rPr lang="en-US" sz="1800" dirty="0" smtClean="0"/>
              <a:t>Reduce temperature</a:t>
            </a:r>
          </a:p>
          <a:p>
            <a:pPr lvl="2"/>
            <a:r>
              <a:rPr lang="en-US" sz="1800" dirty="0" smtClean="0"/>
              <a:t>Intercept </a:t>
            </a:r>
            <a:r>
              <a:rPr lang="en-US" sz="1800" dirty="0"/>
              <a:t>raindrops </a:t>
            </a:r>
            <a:r>
              <a:rPr lang="en-US" sz="1800" dirty="0" smtClean="0"/>
              <a:t>(reduce destructive </a:t>
            </a:r>
            <a:r>
              <a:rPr lang="en-US" sz="1800" dirty="0"/>
              <a:t>impact</a:t>
            </a:r>
            <a:r>
              <a:rPr lang="en-US" sz="1800" dirty="0" smtClean="0"/>
              <a:t>)</a:t>
            </a:r>
          </a:p>
          <a:p>
            <a:pPr lvl="2"/>
            <a:r>
              <a:rPr lang="en-US" sz="1800" smtClean="0"/>
              <a:t>Suppress </a:t>
            </a:r>
            <a:r>
              <a:rPr lang="en-US" sz="1800" dirty="0"/>
              <a:t>weed </a:t>
            </a:r>
            <a:r>
              <a:rPr lang="en-US" sz="1800" dirty="0" smtClean="0"/>
              <a:t>growth</a:t>
            </a:r>
          </a:p>
          <a:p>
            <a:pPr lvl="2"/>
            <a:r>
              <a:rPr lang="en-US" sz="1800" dirty="0" smtClean="0"/>
              <a:t>Provide </a:t>
            </a:r>
            <a:r>
              <a:rPr lang="en-US" sz="1800" dirty="0"/>
              <a:t>habitat </a:t>
            </a:r>
          </a:p>
          <a:p>
            <a:pPr lvl="1"/>
            <a:endParaRPr lang="fr-FR" sz="2400" dirty="0"/>
          </a:p>
        </p:txBody>
      </p:sp>
      <p:sp>
        <p:nvSpPr>
          <p:cNvPr id="4" name="Rectangle 3"/>
          <p:cNvSpPr/>
          <p:nvPr/>
        </p:nvSpPr>
        <p:spPr>
          <a:xfrm>
            <a:off x="3104707" y="6488115"/>
            <a:ext cx="6039293" cy="369332"/>
          </a:xfrm>
          <a:prstGeom prst="rect">
            <a:avLst/>
          </a:prstGeom>
        </p:spPr>
        <p:txBody>
          <a:bodyPr wrap="square">
            <a:spAutoFit/>
          </a:bodyPr>
          <a:lstStyle/>
          <a:p>
            <a:r>
              <a:rPr lang="en-US" dirty="0"/>
              <a:t>www.nrcs.usda.gov/wps/portal/nrcs/main/soils/health/mgnt/</a:t>
            </a:r>
          </a:p>
        </p:txBody>
      </p:sp>
    </p:spTree>
    <p:extLst>
      <p:ext uri="{BB962C8B-B14F-4D97-AF65-F5344CB8AC3E}">
        <p14:creationId xmlns:p14="http://schemas.microsoft.com/office/powerpoint/2010/main" val="2751703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Advantages: Ethical</a:t>
            </a:r>
            <a:endParaRPr lang="en-US" sz="4000" dirty="0"/>
          </a:p>
        </p:txBody>
      </p:sp>
      <p:sp>
        <p:nvSpPr>
          <p:cNvPr id="3" name="Content Placeholder 2"/>
          <p:cNvSpPr>
            <a:spLocks noGrp="1"/>
          </p:cNvSpPr>
          <p:nvPr>
            <p:ph idx="1"/>
          </p:nvPr>
        </p:nvSpPr>
        <p:spPr>
          <a:xfrm>
            <a:off x="628650" y="1825625"/>
            <a:ext cx="3529991" cy="4351338"/>
          </a:xfrm>
        </p:spPr>
        <p:txBody>
          <a:bodyPr>
            <a:normAutofit/>
          </a:bodyPr>
          <a:lstStyle/>
          <a:p>
            <a:r>
              <a:rPr lang="en-US" sz="2800" dirty="0" smtClean="0"/>
              <a:t>Small farmers see greater revenue</a:t>
            </a:r>
          </a:p>
          <a:p>
            <a:r>
              <a:rPr lang="en-US" sz="2800" dirty="0" smtClean="0"/>
              <a:t>Kinder to animals </a:t>
            </a:r>
          </a:p>
          <a:p>
            <a:r>
              <a:rPr lang="en-US" sz="2800" dirty="0" smtClean="0"/>
              <a:t>More likely to preserve heirlooms</a:t>
            </a:r>
          </a:p>
          <a:p>
            <a:r>
              <a:rPr lang="en-US" sz="2800" dirty="0" smtClean="0"/>
              <a:t>Greater focus on local economy</a:t>
            </a:r>
          </a:p>
        </p:txBody>
      </p:sp>
      <p:pic>
        <p:nvPicPr>
          <p:cNvPr id="2050" name="Picture 2" descr="http://www.jennyforlondon.org/wp-content/uploads/2011/12/3217378769_225cfc6646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641" y="1825625"/>
            <a:ext cx="4887525" cy="32599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406232" y="5085567"/>
            <a:ext cx="2632580" cy="369332"/>
          </a:xfrm>
          <a:prstGeom prst="rect">
            <a:avLst/>
          </a:prstGeom>
        </p:spPr>
        <p:txBody>
          <a:bodyPr wrap="none">
            <a:spAutoFit/>
          </a:bodyPr>
          <a:lstStyle/>
          <a:p>
            <a:r>
              <a:rPr lang="en-US" dirty="0" smtClean="0"/>
              <a:t>www.jennyforlondon.org</a:t>
            </a:r>
            <a:endParaRPr lang="en-US" dirty="0"/>
          </a:p>
        </p:txBody>
      </p:sp>
    </p:spTree>
    <p:extLst>
      <p:ext uri="{BB962C8B-B14F-4D97-AF65-F5344CB8AC3E}">
        <p14:creationId xmlns:p14="http://schemas.microsoft.com/office/powerpoint/2010/main" val="2529307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Local Marketing</a:t>
            </a:r>
            <a:endParaRPr lang="en-US" sz="4000" dirty="0"/>
          </a:p>
        </p:txBody>
      </p:sp>
      <p:sp>
        <p:nvSpPr>
          <p:cNvPr id="3" name="Content Placeholder 2"/>
          <p:cNvSpPr>
            <a:spLocks noGrp="1"/>
          </p:cNvSpPr>
          <p:nvPr>
            <p:ph idx="1"/>
          </p:nvPr>
        </p:nvSpPr>
        <p:spPr>
          <a:xfrm>
            <a:off x="765175" y="2070846"/>
            <a:ext cx="3424532" cy="4182035"/>
          </a:xfrm>
        </p:spPr>
        <p:txBody>
          <a:bodyPr>
            <a:normAutofit/>
          </a:bodyPr>
          <a:lstStyle/>
          <a:p>
            <a:r>
              <a:rPr lang="en-US" sz="2800" dirty="0" smtClean="0"/>
              <a:t>Shortens supply chains</a:t>
            </a:r>
          </a:p>
          <a:p>
            <a:r>
              <a:rPr lang="en-US" sz="2800" dirty="0" smtClean="0"/>
              <a:t>Money goes directly to farmers</a:t>
            </a:r>
          </a:p>
          <a:p>
            <a:r>
              <a:rPr lang="en-US" sz="2800" dirty="0" smtClean="0"/>
              <a:t>Builds relationships between consumers and farmers</a:t>
            </a:r>
          </a:p>
          <a:p>
            <a:r>
              <a:rPr lang="en-US" sz="2800" dirty="0" smtClean="0"/>
              <a:t>Energy efficiency</a:t>
            </a:r>
          </a:p>
        </p:txBody>
      </p:sp>
      <p:pic>
        <p:nvPicPr>
          <p:cNvPr id="4" name="Picture 3"/>
          <p:cNvPicPr>
            <a:picLocks noChangeAspect="1"/>
          </p:cNvPicPr>
          <p:nvPr/>
        </p:nvPicPr>
        <p:blipFill>
          <a:blip r:embed="rId3"/>
          <a:stretch>
            <a:fillRect/>
          </a:stretch>
        </p:blipFill>
        <p:spPr>
          <a:xfrm>
            <a:off x="4189707" y="1986167"/>
            <a:ext cx="4817434" cy="4266714"/>
          </a:xfrm>
          <a:prstGeom prst="rect">
            <a:avLst/>
          </a:prstGeom>
        </p:spPr>
      </p:pic>
      <p:sp>
        <p:nvSpPr>
          <p:cNvPr id="5" name="TextBox 4"/>
          <p:cNvSpPr txBox="1"/>
          <p:nvPr/>
        </p:nvSpPr>
        <p:spPr>
          <a:xfrm>
            <a:off x="560798" y="6361488"/>
            <a:ext cx="2880942" cy="369332"/>
          </a:xfrm>
          <a:prstGeom prst="rect">
            <a:avLst/>
          </a:prstGeom>
          <a:noFill/>
        </p:spPr>
        <p:txBody>
          <a:bodyPr wrap="none" rtlCol="0">
            <a:spAutoFit/>
          </a:bodyPr>
          <a:lstStyle/>
          <a:p>
            <a:r>
              <a:rPr lang="en-US" dirty="0" err="1" smtClean="0"/>
              <a:t>Commons.wikimedia.com</a:t>
            </a:r>
            <a:endParaRPr lang="en-US" dirty="0"/>
          </a:p>
        </p:txBody>
      </p:sp>
    </p:spTree>
    <p:extLst>
      <p:ext uri="{BB962C8B-B14F-4D97-AF65-F5344CB8AC3E}">
        <p14:creationId xmlns:p14="http://schemas.microsoft.com/office/powerpoint/2010/main" val="823816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516" y="2002373"/>
            <a:ext cx="5992483" cy="3997842"/>
          </a:xfrm>
          <a:prstGeom prst="rect">
            <a:avLst/>
          </a:prstGeom>
        </p:spPr>
      </p:pic>
      <p:sp>
        <p:nvSpPr>
          <p:cNvPr id="2" name="Title 1"/>
          <p:cNvSpPr>
            <a:spLocks noGrp="1"/>
          </p:cNvSpPr>
          <p:nvPr>
            <p:ph type="title"/>
          </p:nvPr>
        </p:nvSpPr>
        <p:spPr/>
        <p:txBody>
          <a:bodyPr>
            <a:normAutofit/>
          </a:bodyPr>
          <a:lstStyle/>
          <a:p>
            <a:r>
              <a:rPr lang="en-US" sz="4000" dirty="0" smtClean="0"/>
              <a:t>Community Supported Agriculture</a:t>
            </a:r>
            <a:endParaRPr lang="en-US" sz="4000" dirty="0"/>
          </a:p>
        </p:txBody>
      </p:sp>
      <p:sp>
        <p:nvSpPr>
          <p:cNvPr id="3" name="Content Placeholder 2"/>
          <p:cNvSpPr>
            <a:spLocks noGrp="1"/>
          </p:cNvSpPr>
          <p:nvPr>
            <p:ph idx="1"/>
          </p:nvPr>
        </p:nvSpPr>
        <p:spPr>
          <a:xfrm>
            <a:off x="628650" y="1690689"/>
            <a:ext cx="2395866" cy="4351338"/>
          </a:xfrm>
        </p:spPr>
        <p:txBody>
          <a:bodyPr>
            <a:noAutofit/>
          </a:bodyPr>
          <a:lstStyle/>
          <a:p>
            <a:r>
              <a:rPr lang="en-US" sz="2800" dirty="0" smtClean="0"/>
              <a:t>Consumers buy shares</a:t>
            </a:r>
          </a:p>
          <a:p>
            <a:r>
              <a:rPr lang="en-US" sz="2800" dirty="0" smtClean="0"/>
              <a:t>Consumers share risk with farmers</a:t>
            </a:r>
          </a:p>
          <a:p>
            <a:endParaRPr lang="en-US" sz="2800" dirty="0"/>
          </a:p>
          <a:p>
            <a:r>
              <a:rPr lang="en-US" sz="2800" dirty="0" err="1" smtClean="0"/>
              <a:t>Muth</a:t>
            </a:r>
            <a:r>
              <a:rPr lang="en-US" sz="2800" dirty="0" smtClean="0"/>
              <a:t> Family Farm</a:t>
            </a:r>
          </a:p>
        </p:txBody>
      </p:sp>
      <p:sp>
        <p:nvSpPr>
          <p:cNvPr id="6" name="Rectangle 5"/>
          <p:cNvSpPr/>
          <p:nvPr/>
        </p:nvSpPr>
        <p:spPr>
          <a:xfrm>
            <a:off x="6293709" y="6000215"/>
            <a:ext cx="2393091" cy="369332"/>
          </a:xfrm>
          <a:prstGeom prst="rect">
            <a:avLst/>
          </a:prstGeom>
        </p:spPr>
        <p:txBody>
          <a:bodyPr wrap="none">
            <a:spAutoFit/>
          </a:bodyPr>
          <a:lstStyle/>
          <a:p>
            <a:r>
              <a:rPr lang="en-US" dirty="0"/>
              <a:t>www.earthpartners.net</a:t>
            </a:r>
          </a:p>
        </p:txBody>
      </p:sp>
      <p:sp>
        <p:nvSpPr>
          <p:cNvPr id="7" name="Rectangle 6"/>
          <p:cNvSpPr/>
          <p:nvPr/>
        </p:nvSpPr>
        <p:spPr>
          <a:xfrm>
            <a:off x="-425422" y="6351479"/>
            <a:ext cx="3998082" cy="461665"/>
          </a:xfrm>
          <a:prstGeom prst="rect">
            <a:avLst/>
          </a:prstGeom>
        </p:spPr>
        <p:txBody>
          <a:bodyPr wrap="none">
            <a:spAutoFit/>
          </a:bodyPr>
          <a:lstStyle/>
          <a:p>
            <a:pPr lvl="1"/>
            <a:r>
              <a:rPr lang="en-US" sz="2400" dirty="0"/>
              <a:t>www.muthfamilyfarm.com</a:t>
            </a:r>
          </a:p>
        </p:txBody>
      </p:sp>
    </p:spTree>
    <p:extLst>
      <p:ext uri="{BB962C8B-B14F-4D97-AF65-F5344CB8AC3E}">
        <p14:creationId xmlns:p14="http://schemas.microsoft.com/office/powerpoint/2010/main" val="2738762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41614" y="2535310"/>
            <a:ext cx="5002386" cy="4013679"/>
          </a:xfrm>
          <a:prstGeom prst="rect">
            <a:avLst/>
          </a:prstGeom>
        </p:spPr>
      </p:pic>
      <p:sp>
        <p:nvSpPr>
          <p:cNvPr id="5" name="TextBox 4"/>
          <p:cNvSpPr txBox="1"/>
          <p:nvPr/>
        </p:nvSpPr>
        <p:spPr>
          <a:xfrm>
            <a:off x="6118035" y="6548989"/>
            <a:ext cx="3025965" cy="369332"/>
          </a:xfrm>
          <a:prstGeom prst="rect">
            <a:avLst/>
          </a:prstGeom>
          <a:noFill/>
        </p:spPr>
        <p:txBody>
          <a:bodyPr wrap="square" rtlCol="0">
            <a:spAutoFit/>
          </a:bodyPr>
          <a:lstStyle/>
          <a:p>
            <a:pPr algn="r"/>
            <a:r>
              <a:rPr lang="en-US" dirty="0" smtClean="0"/>
              <a:t>www.cityfarmer.info</a:t>
            </a:r>
          </a:p>
        </p:txBody>
      </p:sp>
      <p:sp>
        <p:nvSpPr>
          <p:cNvPr id="2" name="Title 1"/>
          <p:cNvSpPr>
            <a:spLocks noGrp="1"/>
          </p:cNvSpPr>
          <p:nvPr>
            <p:ph type="title"/>
          </p:nvPr>
        </p:nvSpPr>
        <p:spPr/>
        <p:txBody>
          <a:bodyPr>
            <a:normAutofit/>
          </a:bodyPr>
          <a:lstStyle/>
          <a:p>
            <a:r>
              <a:rPr lang="en-US" sz="4000" dirty="0" smtClean="0"/>
              <a:t>Objectives</a:t>
            </a:r>
            <a:endParaRPr lang="en-US" sz="4000" dirty="0"/>
          </a:p>
        </p:txBody>
      </p:sp>
      <p:sp>
        <p:nvSpPr>
          <p:cNvPr id="3" name="Content Placeholder 2"/>
          <p:cNvSpPr>
            <a:spLocks noGrp="1"/>
          </p:cNvSpPr>
          <p:nvPr>
            <p:ph idx="1"/>
          </p:nvPr>
        </p:nvSpPr>
        <p:spPr>
          <a:xfrm>
            <a:off x="628650" y="1690689"/>
            <a:ext cx="7886700" cy="4486274"/>
          </a:xfrm>
        </p:spPr>
        <p:txBody>
          <a:bodyPr>
            <a:normAutofit/>
          </a:bodyPr>
          <a:lstStyle/>
          <a:p>
            <a:r>
              <a:rPr lang="en-US" sz="2400" dirty="0" smtClean="0"/>
              <a:t>Agriculture as built environment</a:t>
            </a:r>
          </a:p>
          <a:p>
            <a:r>
              <a:rPr lang="en-US" sz="2400" dirty="0"/>
              <a:t>F</a:t>
            </a:r>
            <a:r>
              <a:rPr lang="en-US" sz="2400" dirty="0" smtClean="0"/>
              <a:t>laws in conventional agriculture</a:t>
            </a:r>
          </a:p>
          <a:p>
            <a:r>
              <a:rPr lang="en-US" sz="2400" dirty="0" smtClean="0"/>
              <a:t>Characteristics of </a:t>
            </a:r>
            <a:br>
              <a:rPr lang="en-US" sz="2400" dirty="0" smtClean="0"/>
            </a:br>
            <a:r>
              <a:rPr lang="en-US" sz="2400" dirty="0" smtClean="0"/>
              <a:t>sustainable agriculture</a:t>
            </a:r>
          </a:p>
          <a:p>
            <a:r>
              <a:rPr lang="en-US" sz="2400" dirty="0" smtClean="0"/>
              <a:t>Examples</a:t>
            </a:r>
          </a:p>
          <a:p>
            <a:r>
              <a:rPr lang="en-US" sz="2400" dirty="0" smtClean="0"/>
              <a:t>Advantages</a:t>
            </a:r>
          </a:p>
          <a:p>
            <a:r>
              <a:rPr lang="en-US" sz="2400" dirty="0" smtClean="0"/>
              <a:t>Drawbacks</a:t>
            </a:r>
          </a:p>
          <a:p>
            <a:endParaRPr lang="en-US" sz="2400" dirty="0"/>
          </a:p>
        </p:txBody>
      </p:sp>
    </p:spTree>
    <p:extLst>
      <p:ext uri="{BB962C8B-B14F-4D97-AF65-F5344CB8AC3E}">
        <p14:creationId xmlns:p14="http://schemas.microsoft.com/office/powerpoint/2010/main" val="456932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Urban Gardening</a:t>
            </a:r>
            <a:endParaRPr lang="en-US" sz="4000" dirty="0"/>
          </a:p>
        </p:txBody>
      </p:sp>
      <p:sp>
        <p:nvSpPr>
          <p:cNvPr id="3" name="Content Placeholder 2"/>
          <p:cNvSpPr>
            <a:spLocks noGrp="1"/>
          </p:cNvSpPr>
          <p:nvPr>
            <p:ph idx="1"/>
          </p:nvPr>
        </p:nvSpPr>
        <p:spPr>
          <a:xfrm>
            <a:off x="628650" y="1825625"/>
            <a:ext cx="2709973" cy="4351338"/>
          </a:xfrm>
        </p:spPr>
        <p:txBody>
          <a:bodyPr>
            <a:normAutofit/>
          </a:bodyPr>
          <a:lstStyle/>
          <a:p>
            <a:r>
              <a:rPr lang="en-US" sz="2800" dirty="0" smtClean="0"/>
              <a:t>Families support themselves</a:t>
            </a:r>
          </a:p>
          <a:p>
            <a:r>
              <a:rPr lang="en-US" sz="2800" dirty="0" smtClean="0"/>
              <a:t>Use underutilized space</a:t>
            </a:r>
          </a:p>
          <a:p>
            <a:r>
              <a:rPr lang="en-US" sz="2800" dirty="0"/>
              <a:t>O</a:t>
            </a:r>
            <a:r>
              <a:rPr lang="en-US" sz="2800" dirty="0" smtClean="0"/>
              <a:t>pportunities for impoverished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752" y="1825625"/>
            <a:ext cx="5787104" cy="3858069"/>
          </a:xfrm>
          <a:prstGeom prst="rect">
            <a:avLst/>
          </a:prstGeom>
        </p:spPr>
      </p:pic>
      <p:sp>
        <p:nvSpPr>
          <p:cNvPr id="5" name="Rectangle 4"/>
          <p:cNvSpPr/>
          <p:nvPr/>
        </p:nvSpPr>
        <p:spPr>
          <a:xfrm>
            <a:off x="6867238" y="5683694"/>
            <a:ext cx="2114618" cy="369332"/>
          </a:xfrm>
          <a:prstGeom prst="rect">
            <a:avLst/>
          </a:prstGeom>
        </p:spPr>
        <p:txBody>
          <a:bodyPr wrap="none">
            <a:spAutoFit/>
          </a:bodyPr>
          <a:lstStyle/>
          <a:p>
            <a:r>
              <a:rPr lang="en-US" dirty="0"/>
              <a:t>assets.inhabitat.com</a:t>
            </a:r>
          </a:p>
        </p:txBody>
      </p:sp>
    </p:spTree>
    <p:extLst>
      <p:ext uri="{BB962C8B-B14F-4D97-AF65-F5344CB8AC3E}">
        <p14:creationId xmlns:p14="http://schemas.microsoft.com/office/powerpoint/2010/main" val="4019856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87124"/>
            <a:ext cx="9144000" cy="6096000"/>
          </a:xfrm>
          <a:prstGeom prst="rect">
            <a:avLst/>
          </a:prstGeom>
        </p:spPr>
      </p:pic>
      <p:sp>
        <p:nvSpPr>
          <p:cNvPr id="5" name="TextBox 4"/>
          <p:cNvSpPr txBox="1"/>
          <p:nvPr/>
        </p:nvSpPr>
        <p:spPr>
          <a:xfrm>
            <a:off x="0" y="6534834"/>
            <a:ext cx="9043792" cy="369332"/>
          </a:xfrm>
          <a:prstGeom prst="rect">
            <a:avLst/>
          </a:prstGeom>
          <a:noFill/>
        </p:spPr>
        <p:txBody>
          <a:bodyPr wrap="square" rtlCol="0">
            <a:spAutoFit/>
          </a:bodyPr>
          <a:lstStyle/>
          <a:p>
            <a:r>
              <a:rPr lang="en-US" dirty="0" smtClean="0"/>
              <a:t>environment.nationalgeographic.com</a:t>
            </a:r>
          </a:p>
        </p:txBody>
      </p:sp>
    </p:spTree>
    <p:extLst>
      <p:ext uri="{BB962C8B-B14F-4D97-AF65-F5344CB8AC3E}">
        <p14:creationId xmlns:p14="http://schemas.microsoft.com/office/powerpoint/2010/main" val="823983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53"/>
            <a:ext cx="9144000" cy="6855874"/>
          </a:xfrm>
          <a:prstGeom prst="rect">
            <a:avLst/>
          </a:prstGeom>
        </p:spPr>
      </p:pic>
      <p:sp>
        <p:nvSpPr>
          <p:cNvPr id="5" name="Rectangle 4"/>
          <p:cNvSpPr/>
          <p:nvPr/>
        </p:nvSpPr>
        <p:spPr>
          <a:xfrm>
            <a:off x="605404" y="34622"/>
            <a:ext cx="1936428" cy="369332"/>
          </a:xfrm>
          <a:prstGeom prst="rect">
            <a:avLst/>
          </a:prstGeom>
        </p:spPr>
        <p:txBody>
          <a:bodyPr wrap="none">
            <a:spAutoFit/>
          </a:bodyPr>
          <a:lstStyle/>
          <a:p>
            <a:r>
              <a:rPr lang="en-US" dirty="0"/>
              <a:t>3.bp.blogspot.com</a:t>
            </a:r>
          </a:p>
        </p:txBody>
      </p:sp>
    </p:spTree>
    <p:extLst>
      <p:ext uri="{BB962C8B-B14F-4D97-AF65-F5344CB8AC3E}">
        <p14:creationId xmlns:p14="http://schemas.microsoft.com/office/powerpoint/2010/main" val="2187434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3.bp.blogspot.com/-O7JTWZUmzfc/T28sMpki1ZI/AAAAAAAAAiE/_5kKgiL6xXQ/s1600/crop-rot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868" y="52784"/>
            <a:ext cx="6901841" cy="68052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79315"/>
            <a:ext cx="7886700" cy="1325563"/>
          </a:xfrm>
        </p:spPr>
        <p:txBody>
          <a:bodyPr>
            <a:normAutofit/>
          </a:bodyPr>
          <a:lstStyle/>
          <a:p>
            <a:r>
              <a:rPr lang="en-US" sz="4000" dirty="0" smtClean="0"/>
              <a:t>Crop Rotation</a:t>
            </a:r>
            <a:endParaRPr lang="en-US" sz="4000" dirty="0"/>
          </a:p>
        </p:txBody>
      </p:sp>
      <p:sp>
        <p:nvSpPr>
          <p:cNvPr id="3" name="Content Placeholder 2"/>
          <p:cNvSpPr>
            <a:spLocks noGrp="1"/>
          </p:cNvSpPr>
          <p:nvPr>
            <p:ph idx="1"/>
          </p:nvPr>
        </p:nvSpPr>
        <p:spPr>
          <a:xfrm>
            <a:off x="3068263" y="1891105"/>
            <a:ext cx="3427371" cy="4182035"/>
          </a:xfrm>
        </p:spPr>
        <p:txBody>
          <a:bodyPr>
            <a:normAutofit/>
          </a:bodyPr>
          <a:lstStyle/>
          <a:p>
            <a:r>
              <a:rPr lang="en-US" sz="2800" dirty="0" smtClean="0"/>
              <a:t>Minimize pests between seasons</a:t>
            </a:r>
          </a:p>
          <a:p>
            <a:r>
              <a:rPr lang="en-US" sz="2800" dirty="0" smtClean="0"/>
              <a:t>Restore depleted  soil nutrients</a:t>
            </a:r>
          </a:p>
          <a:p>
            <a:r>
              <a:rPr lang="en-US" sz="2800" dirty="0" smtClean="0"/>
              <a:t>Rest exhausted soil</a:t>
            </a:r>
            <a:endParaRPr lang="en-US" sz="2800" dirty="0"/>
          </a:p>
        </p:txBody>
      </p:sp>
      <p:sp>
        <p:nvSpPr>
          <p:cNvPr id="4" name="Rectangle 3"/>
          <p:cNvSpPr/>
          <p:nvPr/>
        </p:nvSpPr>
        <p:spPr>
          <a:xfrm>
            <a:off x="0" y="6501287"/>
            <a:ext cx="1936428" cy="369332"/>
          </a:xfrm>
          <a:prstGeom prst="rect">
            <a:avLst/>
          </a:prstGeom>
        </p:spPr>
        <p:txBody>
          <a:bodyPr wrap="none">
            <a:spAutoFit/>
          </a:bodyPr>
          <a:lstStyle/>
          <a:p>
            <a:r>
              <a:rPr lang="en-US" dirty="0" smtClean="0"/>
              <a:t>3.bp.blogspot.com</a:t>
            </a:r>
            <a:endParaRPr lang="en-US" dirty="0"/>
          </a:p>
        </p:txBody>
      </p:sp>
    </p:spTree>
    <p:extLst>
      <p:ext uri="{BB962C8B-B14F-4D97-AF65-F5344CB8AC3E}">
        <p14:creationId xmlns:p14="http://schemas.microsoft.com/office/powerpoint/2010/main" val="3939694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Intercropping</a:t>
            </a:r>
            <a:endParaRPr lang="en-US" sz="4000" dirty="0"/>
          </a:p>
        </p:txBody>
      </p:sp>
      <p:sp>
        <p:nvSpPr>
          <p:cNvPr id="3" name="Content Placeholder 2"/>
          <p:cNvSpPr>
            <a:spLocks noGrp="1"/>
          </p:cNvSpPr>
          <p:nvPr>
            <p:ph idx="1"/>
          </p:nvPr>
        </p:nvSpPr>
        <p:spPr>
          <a:xfrm>
            <a:off x="628650" y="1499190"/>
            <a:ext cx="5638910" cy="4816549"/>
          </a:xfrm>
        </p:spPr>
        <p:txBody>
          <a:bodyPr>
            <a:noAutofit/>
          </a:bodyPr>
          <a:lstStyle/>
          <a:p>
            <a:r>
              <a:rPr lang="en-US" sz="2400" dirty="0" smtClean="0"/>
              <a:t>Cooperative organisms planted together</a:t>
            </a:r>
          </a:p>
          <a:p>
            <a:r>
              <a:rPr lang="en-US" sz="2400" dirty="0" smtClean="0"/>
              <a:t>Yields more food total</a:t>
            </a:r>
          </a:p>
          <a:p>
            <a:r>
              <a:rPr lang="en-US" sz="2400" dirty="0" smtClean="0"/>
              <a:t>Mechanisms</a:t>
            </a:r>
          </a:p>
          <a:p>
            <a:pPr lvl="1"/>
            <a:r>
              <a:rPr lang="en-US" dirty="0"/>
              <a:t>Chemical Repellent - </a:t>
            </a:r>
            <a:r>
              <a:rPr lang="en-US" dirty="0" smtClean="0"/>
              <a:t>plant odors confuse/repel pests</a:t>
            </a:r>
            <a:endParaRPr lang="en-US" dirty="0"/>
          </a:p>
          <a:p>
            <a:pPr lvl="1"/>
            <a:r>
              <a:rPr lang="en-US" dirty="0"/>
              <a:t>Parasitic Wasp Host Plant - </a:t>
            </a:r>
            <a:r>
              <a:rPr lang="en-US" dirty="0" smtClean="0"/>
              <a:t>provides food/shelter </a:t>
            </a:r>
            <a:r>
              <a:rPr lang="en-US" dirty="0"/>
              <a:t>for parasitic wasps </a:t>
            </a:r>
            <a:r>
              <a:rPr lang="en-US" dirty="0" smtClean="0"/>
              <a:t>that eat pests</a:t>
            </a:r>
            <a:endParaRPr lang="en-US" dirty="0"/>
          </a:p>
          <a:p>
            <a:pPr lvl="1"/>
            <a:r>
              <a:rPr lang="en-US" dirty="0" smtClean="0"/>
              <a:t>Physical </a:t>
            </a:r>
            <a:r>
              <a:rPr lang="en-US" dirty="0"/>
              <a:t>Interference </a:t>
            </a:r>
            <a:r>
              <a:rPr lang="en-US" dirty="0" smtClean="0"/>
              <a:t>– plant is physical </a:t>
            </a:r>
            <a:r>
              <a:rPr lang="en-US" dirty="0"/>
              <a:t>barrier </a:t>
            </a:r>
            <a:r>
              <a:rPr lang="en-US" dirty="0" smtClean="0"/>
              <a:t>to pest or creates life </a:t>
            </a:r>
            <a:r>
              <a:rPr lang="en-US" dirty="0"/>
              <a:t>cycle </a:t>
            </a:r>
            <a:r>
              <a:rPr lang="en-US" dirty="0" smtClean="0"/>
              <a:t>interference</a:t>
            </a:r>
            <a:endParaRPr lang="en-US" dirty="0"/>
          </a:p>
          <a:p>
            <a:pPr lvl="1"/>
            <a:r>
              <a:rPr lang="en-US" dirty="0"/>
              <a:t>Predator Increase - </a:t>
            </a:r>
            <a:r>
              <a:rPr lang="en-US" dirty="0" smtClean="0"/>
              <a:t>plant acts as </a:t>
            </a:r>
            <a:r>
              <a:rPr lang="en-US" dirty="0"/>
              <a:t>food source or breeding ground for beneficial </a:t>
            </a:r>
            <a:r>
              <a:rPr lang="en-US" dirty="0" smtClean="0"/>
              <a:t>insects</a:t>
            </a:r>
            <a:endParaRPr lang="en-US" dirty="0"/>
          </a:p>
          <a:p>
            <a:pPr lvl="1"/>
            <a:r>
              <a:rPr lang="en-US" dirty="0"/>
              <a:t>Trap Crop - </a:t>
            </a:r>
            <a:r>
              <a:rPr lang="en-US" dirty="0" smtClean="0"/>
              <a:t>encourages </a:t>
            </a:r>
            <a:r>
              <a:rPr lang="en-US" dirty="0"/>
              <a:t>pests to </a:t>
            </a:r>
            <a:r>
              <a:rPr lang="en-US" dirty="0" smtClean="0"/>
              <a:t>congregate; makes </a:t>
            </a:r>
            <a:r>
              <a:rPr lang="en-US" dirty="0"/>
              <a:t>it easier for beneficial insects to prey and for </a:t>
            </a:r>
            <a:r>
              <a:rPr lang="en-US" dirty="0" smtClean="0"/>
              <a:t>handpicking</a:t>
            </a:r>
            <a:endParaRPr lang="en-US" dirty="0"/>
          </a:p>
          <a:p>
            <a:pPr lvl="1"/>
            <a:r>
              <a:rPr lang="en-US" dirty="0"/>
              <a:t>Visual Masking - </a:t>
            </a:r>
            <a:r>
              <a:rPr lang="en-US" dirty="0" smtClean="0"/>
              <a:t>plants provide </a:t>
            </a:r>
            <a:r>
              <a:rPr lang="en-US" dirty="0"/>
              <a:t>visual mask that confuses the </a:t>
            </a:r>
            <a:r>
              <a:rPr lang="en-US" dirty="0" smtClean="0"/>
              <a:t>pest</a:t>
            </a:r>
          </a:p>
          <a:p>
            <a:pPr lvl="1"/>
            <a:endParaRPr lang="en-US" dirty="0"/>
          </a:p>
          <a:p>
            <a:pPr lvl="1"/>
            <a:endParaRPr lang="en-US" dirty="0"/>
          </a:p>
        </p:txBody>
      </p:sp>
      <p:pic>
        <p:nvPicPr>
          <p:cNvPr id="4" name="Picture 3"/>
          <p:cNvPicPr>
            <a:picLocks noChangeAspect="1"/>
          </p:cNvPicPr>
          <p:nvPr/>
        </p:nvPicPr>
        <p:blipFill>
          <a:blip r:embed="rId3"/>
          <a:stretch>
            <a:fillRect/>
          </a:stretch>
        </p:blipFill>
        <p:spPr>
          <a:xfrm>
            <a:off x="6267560" y="1806077"/>
            <a:ext cx="2705100" cy="4064000"/>
          </a:xfrm>
          <a:prstGeom prst="rect">
            <a:avLst/>
          </a:prstGeom>
        </p:spPr>
      </p:pic>
      <p:sp>
        <p:nvSpPr>
          <p:cNvPr id="5" name="Rectangle 4"/>
          <p:cNvSpPr/>
          <p:nvPr/>
        </p:nvSpPr>
        <p:spPr>
          <a:xfrm>
            <a:off x="0" y="6464691"/>
            <a:ext cx="5571460" cy="369332"/>
          </a:xfrm>
          <a:prstGeom prst="rect">
            <a:avLst/>
          </a:prstGeom>
        </p:spPr>
        <p:txBody>
          <a:bodyPr wrap="square">
            <a:spAutoFit/>
          </a:bodyPr>
          <a:lstStyle/>
          <a:p>
            <a:r>
              <a:rPr lang="en-US" dirty="0"/>
              <a:t>www.organicgardeninfo.com/intercropping.html</a:t>
            </a:r>
          </a:p>
        </p:txBody>
      </p:sp>
    </p:spTree>
    <p:extLst>
      <p:ext uri="{BB962C8B-B14F-4D97-AF65-F5344CB8AC3E}">
        <p14:creationId xmlns:p14="http://schemas.microsoft.com/office/powerpoint/2010/main" val="2774810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534333" y="117801"/>
            <a:ext cx="4395009" cy="6627674"/>
          </a:xfrm>
          <a:prstGeom prst="rect">
            <a:avLst/>
          </a:prstGeom>
        </p:spPr>
      </p:pic>
      <p:sp>
        <p:nvSpPr>
          <p:cNvPr id="6" name="TextBox 5"/>
          <p:cNvSpPr txBox="1"/>
          <p:nvPr/>
        </p:nvSpPr>
        <p:spPr>
          <a:xfrm>
            <a:off x="0" y="-66865"/>
            <a:ext cx="4752753" cy="369332"/>
          </a:xfrm>
          <a:prstGeom prst="rect">
            <a:avLst/>
          </a:prstGeom>
          <a:noFill/>
        </p:spPr>
        <p:txBody>
          <a:bodyPr wrap="square" rtlCol="0">
            <a:spAutoFit/>
          </a:bodyPr>
          <a:lstStyle/>
          <a:p>
            <a:r>
              <a:rPr lang="en-US" dirty="0" smtClean="0"/>
              <a:t>permaculturesendaverde.blogspot.com</a:t>
            </a:r>
            <a:r>
              <a:rPr lang="en-US" dirty="0"/>
              <a:t> </a:t>
            </a:r>
          </a:p>
        </p:txBody>
      </p:sp>
    </p:spTree>
    <p:extLst>
      <p:ext uri="{BB962C8B-B14F-4D97-AF65-F5344CB8AC3E}">
        <p14:creationId xmlns:p14="http://schemas.microsoft.com/office/powerpoint/2010/main" val="150809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Land Equivalency Ratio </a:t>
            </a:r>
            <a:endParaRPr lang="en-US" sz="4000" dirty="0"/>
          </a:p>
        </p:txBody>
      </p:sp>
      <p:sp>
        <p:nvSpPr>
          <p:cNvPr id="3" name="Content Placeholder 2"/>
          <p:cNvSpPr>
            <a:spLocks noGrp="1"/>
          </p:cNvSpPr>
          <p:nvPr>
            <p:ph idx="1"/>
          </p:nvPr>
        </p:nvSpPr>
        <p:spPr/>
        <p:txBody>
          <a:bodyPr>
            <a:normAutofit/>
          </a:bodyPr>
          <a:lstStyle/>
          <a:p>
            <a:pPr lvl="0"/>
            <a:r>
              <a:rPr lang="en-US" sz="2800" b="1" dirty="0" smtClean="0">
                <a:effectLst/>
              </a:rPr>
              <a:t>Metric of Intercropping Benefit</a:t>
            </a:r>
          </a:p>
          <a:p>
            <a:pPr lvl="1"/>
            <a:r>
              <a:rPr lang="en-US" sz="2500" b="1" dirty="0" smtClean="0"/>
              <a:t>Multiple of Yield/Area</a:t>
            </a:r>
            <a:endParaRPr lang="en-US" sz="2500" b="1" dirty="0" smtClean="0">
              <a:effectLst/>
            </a:endParaRPr>
          </a:p>
          <a:p>
            <a:pPr lvl="0"/>
            <a:r>
              <a:rPr lang="en-US" sz="2800" b="1" dirty="0" smtClean="0">
                <a:effectLst/>
              </a:rPr>
              <a:t>Example</a:t>
            </a:r>
          </a:p>
          <a:p>
            <a:pPr lvl="1"/>
            <a:r>
              <a:rPr lang="en-US" sz="2400" dirty="0" smtClean="0"/>
              <a:t>Corn </a:t>
            </a:r>
            <a:r>
              <a:rPr lang="en-US" sz="2400" dirty="0" smtClean="0">
                <a:effectLst/>
              </a:rPr>
              <a:t>monoculture yields </a:t>
            </a:r>
            <a:r>
              <a:rPr lang="en-US" sz="2400" dirty="0">
                <a:effectLst/>
              </a:rPr>
              <a:t>35,000 </a:t>
            </a:r>
            <a:r>
              <a:rPr lang="en-US" sz="2400" dirty="0" smtClean="0">
                <a:effectLst/>
              </a:rPr>
              <a:t>MJ/hectare</a:t>
            </a:r>
          </a:p>
          <a:p>
            <a:pPr lvl="1"/>
            <a:r>
              <a:rPr lang="en-US" sz="2400" dirty="0" smtClean="0">
                <a:effectLst/>
              </a:rPr>
              <a:t>Lettuce monoculture yields </a:t>
            </a:r>
            <a:r>
              <a:rPr lang="en-US" sz="2400" dirty="0">
                <a:effectLst/>
              </a:rPr>
              <a:t>10,000 </a:t>
            </a:r>
            <a:r>
              <a:rPr lang="en-US" sz="2400" dirty="0" smtClean="0">
                <a:effectLst/>
              </a:rPr>
              <a:t>MJ/ha</a:t>
            </a:r>
            <a:endParaRPr lang="en-US" sz="2400" dirty="0">
              <a:effectLst/>
            </a:endParaRPr>
          </a:p>
          <a:p>
            <a:pPr lvl="1"/>
            <a:r>
              <a:rPr lang="en-US" sz="2400" dirty="0" smtClean="0">
                <a:effectLst/>
              </a:rPr>
              <a:t>If two are intercropped:</a:t>
            </a:r>
          </a:p>
          <a:p>
            <a:pPr lvl="2"/>
            <a:r>
              <a:rPr lang="en-US" sz="1800" dirty="0" smtClean="0">
                <a:effectLst/>
              </a:rPr>
              <a:t>corn </a:t>
            </a:r>
            <a:r>
              <a:rPr lang="en-US" sz="1800" dirty="0">
                <a:effectLst/>
              </a:rPr>
              <a:t>yields 32,000 </a:t>
            </a:r>
            <a:r>
              <a:rPr lang="en-US" sz="1800" dirty="0" smtClean="0">
                <a:effectLst/>
              </a:rPr>
              <a:t>MJ/ha</a:t>
            </a:r>
          </a:p>
          <a:p>
            <a:pPr lvl="2"/>
            <a:r>
              <a:rPr lang="en-US" sz="1800" dirty="0" smtClean="0">
                <a:effectLst/>
              </a:rPr>
              <a:t>lettuce </a:t>
            </a:r>
            <a:r>
              <a:rPr lang="en-US" sz="1800" dirty="0">
                <a:effectLst/>
              </a:rPr>
              <a:t>yields 7,000 </a:t>
            </a:r>
            <a:r>
              <a:rPr lang="en-US" sz="1800" dirty="0" smtClean="0">
                <a:effectLst/>
              </a:rPr>
              <a:t>MJ/ha</a:t>
            </a:r>
          </a:p>
          <a:p>
            <a:pPr lvl="1"/>
            <a:r>
              <a:rPr lang="en-US" sz="2400" dirty="0" smtClean="0">
                <a:effectLst/>
              </a:rPr>
              <a:t>Determine land </a:t>
            </a:r>
            <a:r>
              <a:rPr lang="en-US" sz="2400" dirty="0">
                <a:effectLst/>
              </a:rPr>
              <a:t>equivalency ratio of </a:t>
            </a:r>
            <a:r>
              <a:rPr lang="en-US" sz="2400" dirty="0" smtClean="0">
                <a:effectLst/>
              </a:rPr>
              <a:t>corn, lettuce, separate and combined</a:t>
            </a:r>
            <a:endParaRPr lang="en-US" sz="2400" dirty="0">
              <a:effectLst/>
            </a:endParaRPr>
          </a:p>
        </p:txBody>
      </p:sp>
    </p:spTree>
    <p:extLst>
      <p:ext uri="{BB962C8B-B14F-4D97-AF65-F5344CB8AC3E}">
        <p14:creationId xmlns:p14="http://schemas.microsoft.com/office/powerpoint/2010/main" val="3506878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Land </a:t>
            </a:r>
            <a:r>
              <a:rPr lang="en-US" sz="4000" dirty="0"/>
              <a:t>Equivalency Ratio </a:t>
            </a:r>
            <a:r>
              <a:rPr lang="en-US" sz="4000" dirty="0" smtClean="0"/>
              <a:t>Example cont.</a:t>
            </a:r>
            <a:endParaRPr lang="en-US" sz="4000" dirty="0"/>
          </a:p>
        </p:txBody>
      </p:sp>
      <p:sp>
        <p:nvSpPr>
          <p:cNvPr id="3" name="Content Placeholder 2"/>
          <p:cNvSpPr>
            <a:spLocks noGrp="1"/>
          </p:cNvSpPr>
          <p:nvPr>
            <p:ph idx="1"/>
          </p:nvPr>
        </p:nvSpPr>
        <p:spPr/>
        <p:txBody>
          <a:bodyPr>
            <a:noAutofit/>
          </a:bodyPr>
          <a:lstStyle/>
          <a:p>
            <a:r>
              <a:rPr lang="en-US" sz="2400" dirty="0"/>
              <a:t>LER = A</a:t>
            </a:r>
            <a:r>
              <a:rPr lang="en-US" sz="2400" baseline="-25000" dirty="0"/>
              <a:t>x</a:t>
            </a:r>
            <a:r>
              <a:rPr lang="en-US" sz="2400" dirty="0"/>
              <a:t>/</a:t>
            </a:r>
            <a:r>
              <a:rPr lang="en-US" sz="2400" dirty="0" err="1"/>
              <a:t>M</a:t>
            </a:r>
            <a:r>
              <a:rPr lang="en-US" sz="2400" baseline="-25000" dirty="0" err="1"/>
              <a:t>x</a:t>
            </a:r>
            <a:r>
              <a:rPr lang="en-US" sz="2400" baseline="-25000" dirty="0"/>
              <a:t>,</a:t>
            </a:r>
            <a:r>
              <a:rPr lang="en-US" sz="2400" dirty="0"/>
              <a:t> where</a:t>
            </a:r>
          </a:p>
          <a:p>
            <a:pPr lvl="1"/>
            <a:r>
              <a:rPr lang="en-US" sz="2000" dirty="0"/>
              <a:t>A</a:t>
            </a:r>
            <a:r>
              <a:rPr lang="en-US" sz="2000" baseline="-25000" dirty="0"/>
              <a:t>x</a:t>
            </a:r>
            <a:r>
              <a:rPr lang="en-US" sz="2000" dirty="0"/>
              <a:t> = </a:t>
            </a:r>
            <a:r>
              <a:rPr lang="en-US" sz="2000" dirty="0" smtClean="0"/>
              <a:t>intercropping yield </a:t>
            </a:r>
            <a:r>
              <a:rPr lang="en-US" sz="2000" dirty="0"/>
              <a:t>of crop x </a:t>
            </a:r>
            <a:endParaRPr lang="en-US" sz="2000" dirty="0" smtClean="0"/>
          </a:p>
          <a:p>
            <a:pPr lvl="1"/>
            <a:r>
              <a:rPr lang="en-US" sz="2000" dirty="0" err="1" smtClean="0"/>
              <a:t>M</a:t>
            </a:r>
            <a:r>
              <a:rPr lang="en-US" sz="2000" baseline="-25000" dirty="0" err="1" smtClean="0"/>
              <a:t>x</a:t>
            </a:r>
            <a:r>
              <a:rPr lang="en-US" sz="2000" dirty="0" smtClean="0"/>
              <a:t> </a:t>
            </a:r>
            <a:r>
              <a:rPr lang="en-US" sz="2000" dirty="0"/>
              <a:t>= </a:t>
            </a:r>
            <a:r>
              <a:rPr lang="en-US" sz="2000" dirty="0" smtClean="0"/>
              <a:t>monoculture yield </a:t>
            </a:r>
            <a:r>
              <a:rPr lang="en-US" sz="2000" dirty="0"/>
              <a:t>of x </a:t>
            </a:r>
          </a:p>
          <a:p>
            <a:endParaRPr lang="en-US" sz="2400" dirty="0" smtClean="0"/>
          </a:p>
          <a:p>
            <a:r>
              <a:rPr lang="en-US" sz="2400" dirty="0" smtClean="0"/>
              <a:t>LER of corn: A</a:t>
            </a:r>
            <a:r>
              <a:rPr lang="en-US" sz="2400" baseline="-25000" dirty="0" smtClean="0"/>
              <a:t>x </a:t>
            </a:r>
            <a:r>
              <a:rPr lang="en-US" sz="2400" dirty="0" smtClean="0"/>
              <a:t>= 32,000 MJ/ha,   </a:t>
            </a:r>
            <a:r>
              <a:rPr lang="en-US" sz="2400" dirty="0" err="1" smtClean="0"/>
              <a:t>M</a:t>
            </a:r>
            <a:r>
              <a:rPr lang="en-US" sz="2400" baseline="-25000" dirty="0" err="1" smtClean="0"/>
              <a:t>x</a:t>
            </a:r>
            <a:r>
              <a:rPr lang="en-US" sz="2400" dirty="0" smtClean="0"/>
              <a:t> = 35,000 MJ/ha</a:t>
            </a:r>
          </a:p>
          <a:p>
            <a:pPr lvl="1"/>
            <a:r>
              <a:rPr lang="en-US" sz="2000" dirty="0" smtClean="0"/>
              <a:t> </a:t>
            </a:r>
            <a:endParaRPr lang="en-US" sz="2000" dirty="0"/>
          </a:p>
          <a:p>
            <a:r>
              <a:rPr lang="en-US" sz="2400" dirty="0" smtClean="0"/>
              <a:t>LER of </a:t>
            </a:r>
            <a:r>
              <a:rPr lang="en-US" sz="2400" dirty="0"/>
              <a:t>lettuce: A</a:t>
            </a:r>
            <a:r>
              <a:rPr lang="en-US" sz="2400" baseline="-25000" dirty="0"/>
              <a:t>x </a:t>
            </a:r>
            <a:r>
              <a:rPr lang="en-US" sz="2400" dirty="0"/>
              <a:t>= </a:t>
            </a:r>
            <a:r>
              <a:rPr lang="en-US" sz="2400" dirty="0" smtClean="0"/>
              <a:t>7,000 </a:t>
            </a:r>
            <a:r>
              <a:rPr lang="en-US" sz="2400" dirty="0"/>
              <a:t>MJ/ha,   </a:t>
            </a:r>
            <a:r>
              <a:rPr lang="en-US" sz="2400" dirty="0" err="1"/>
              <a:t>M</a:t>
            </a:r>
            <a:r>
              <a:rPr lang="en-US" sz="2400" baseline="-25000" dirty="0" err="1"/>
              <a:t>x</a:t>
            </a:r>
            <a:r>
              <a:rPr lang="en-US" sz="2400" dirty="0"/>
              <a:t> = </a:t>
            </a:r>
            <a:r>
              <a:rPr lang="en-US" sz="2400" dirty="0" smtClean="0"/>
              <a:t>10,000 </a:t>
            </a:r>
            <a:r>
              <a:rPr lang="en-US" sz="2400" dirty="0"/>
              <a:t>MJ/ha</a:t>
            </a:r>
          </a:p>
          <a:p>
            <a:pPr marL="514350" lvl="2">
              <a:spcBef>
                <a:spcPts val="750"/>
              </a:spcBef>
            </a:pPr>
            <a:r>
              <a:rPr lang="en-US" sz="2000" dirty="0" smtClean="0"/>
              <a:t> </a:t>
            </a:r>
            <a:endParaRPr lang="en-US" sz="2000" dirty="0"/>
          </a:p>
          <a:p>
            <a:r>
              <a:rPr lang="en-US" sz="2400" dirty="0"/>
              <a:t>Total LER = LER</a:t>
            </a:r>
            <a:r>
              <a:rPr lang="en-US" sz="2400" baseline="-25000" dirty="0"/>
              <a:t>1</a:t>
            </a:r>
            <a:r>
              <a:rPr lang="en-US" sz="2400" dirty="0"/>
              <a:t> + LER</a:t>
            </a:r>
            <a:r>
              <a:rPr lang="en-US" sz="2400" baseline="-25000" dirty="0"/>
              <a:t>2</a:t>
            </a:r>
            <a:r>
              <a:rPr lang="en-US" sz="2400" dirty="0"/>
              <a:t> + … + </a:t>
            </a:r>
            <a:r>
              <a:rPr lang="en-US" sz="2400" dirty="0" err="1"/>
              <a:t>LER</a:t>
            </a:r>
            <a:r>
              <a:rPr lang="en-US" sz="2400" baseline="-25000" dirty="0" err="1"/>
              <a:t>n</a:t>
            </a:r>
            <a:endParaRPr lang="en-US" sz="2400" baseline="-25000" dirty="0"/>
          </a:p>
          <a:p>
            <a:pPr lvl="1"/>
            <a:r>
              <a:rPr lang="en-US" sz="2000" dirty="0"/>
              <a:t>Total LER = </a:t>
            </a:r>
            <a:r>
              <a:rPr lang="en-US" sz="2000" dirty="0" err="1" smtClean="0"/>
              <a:t>LER</a:t>
            </a:r>
            <a:r>
              <a:rPr lang="en-US" sz="2000" baseline="-25000" dirty="0" err="1" smtClean="0"/>
              <a:t>corn</a:t>
            </a:r>
            <a:r>
              <a:rPr lang="en-US" sz="2000" baseline="-25000" dirty="0" smtClean="0"/>
              <a:t> </a:t>
            </a:r>
            <a:r>
              <a:rPr lang="en-US" sz="2000" dirty="0"/>
              <a:t>+ </a:t>
            </a:r>
            <a:r>
              <a:rPr lang="en-US" sz="2000" dirty="0" err="1"/>
              <a:t>LER</a:t>
            </a:r>
            <a:r>
              <a:rPr lang="en-US" sz="2000" baseline="-25000" dirty="0" err="1"/>
              <a:t>lettuce</a:t>
            </a:r>
            <a:r>
              <a:rPr lang="en-US" sz="2000" dirty="0"/>
              <a:t> </a:t>
            </a:r>
            <a:r>
              <a:rPr lang="en-US" sz="2000"/>
              <a:t>= </a:t>
            </a:r>
            <a:r>
              <a:rPr lang="en-US" sz="2000" smtClean="0"/>
              <a:t> </a:t>
            </a:r>
            <a:endParaRPr lang="en-US" sz="2000" dirty="0"/>
          </a:p>
          <a:p>
            <a:pPr lvl="2"/>
            <a:r>
              <a:rPr lang="en-US" sz="1800" dirty="0" smtClean="0"/>
              <a:t> </a:t>
            </a:r>
            <a:endParaRPr lang="en-US" sz="1800" dirty="0"/>
          </a:p>
          <a:p>
            <a:pPr lvl="1"/>
            <a:endParaRPr lang="en-US" dirty="0" smtClean="0"/>
          </a:p>
          <a:p>
            <a:pPr lvl="2"/>
            <a:endParaRPr lang="en-US" sz="1600" dirty="0"/>
          </a:p>
          <a:p>
            <a:pPr lvl="1"/>
            <a:endParaRPr lang="en-US" dirty="0"/>
          </a:p>
        </p:txBody>
      </p:sp>
    </p:spTree>
    <p:extLst>
      <p:ext uri="{BB962C8B-B14F-4D97-AF65-F5344CB8AC3E}">
        <p14:creationId xmlns:p14="http://schemas.microsoft.com/office/powerpoint/2010/main" val="1785771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Conservation Tilling</a:t>
            </a:r>
            <a:endParaRPr lang="en-US" sz="4000" dirty="0"/>
          </a:p>
        </p:txBody>
      </p:sp>
      <p:sp>
        <p:nvSpPr>
          <p:cNvPr id="3" name="Content Placeholder 2"/>
          <p:cNvSpPr>
            <a:spLocks noGrp="1"/>
          </p:cNvSpPr>
          <p:nvPr>
            <p:ph idx="1"/>
          </p:nvPr>
        </p:nvSpPr>
        <p:spPr>
          <a:xfrm>
            <a:off x="628650" y="1590805"/>
            <a:ext cx="7886700" cy="5073042"/>
          </a:xfrm>
        </p:spPr>
        <p:txBody>
          <a:bodyPr>
            <a:noAutofit/>
          </a:bodyPr>
          <a:lstStyle/>
          <a:p>
            <a:r>
              <a:rPr lang="en-US" sz="2800" dirty="0" smtClean="0"/>
              <a:t>Leave </a:t>
            </a:r>
            <a:r>
              <a:rPr lang="en-US" sz="2800" dirty="0" smtClean="0">
                <a:sym typeface="Symbol"/>
              </a:rPr>
              <a:t></a:t>
            </a:r>
            <a:r>
              <a:rPr lang="en-US" sz="2800" dirty="0" smtClean="0"/>
              <a:t>30% crop residue on soil surface</a:t>
            </a:r>
          </a:p>
          <a:p>
            <a:pPr lvl="1"/>
            <a:r>
              <a:rPr lang="en-US" sz="2400" dirty="0"/>
              <a:t>Less water runoff &amp; </a:t>
            </a:r>
            <a:br>
              <a:rPr lang="en-US" sz="2400" dirty="0"/>
            </a:br>
            <a:r>
              <a:rPr lang="en-US" sz="2400" dirty="0"/>
              <a:t>wind erosion</a:t>
            </a:r>
          </a:p>
          <a:p>
            <a:pPr lvl="1"/>
            <a:r>
              <a:rPr lang="en-US" sz="2400" dirty="0"/>
              <a:t>More carbon preserved </a:t>
            </a:r>
            <a:endParaRPr lang="en-US" sz="2400" dirty="0">
              <a:sym typeface="Symbol"/>
            </a:endParaRPr>
          </a:p>
          <a:p>
            <a:pPr lvl="2"/>
            <a:r>
              <a:rPr lang="en-US" sz="2100" dirty="0"/>
              <a:t>greenhouse </a:t>
            </a:r>
            <a:r>
              <a:rPr lang="en-US" sz="2100" dirty="0" smtClean="0"/>
              <a:t>gasses</a:t>
            </a:r>
            <a:endParaRPr lang="en-US" sz="2800" dirty="0" smtClean="0"/>
          </a:p>
          <a:p>
            <a:r>
              <a:rPr lang="en-US" sz="2800" dirty="0" smtClean="0"/>
              <a:t>No Till</a:t>
            </a:r>
          </a:p>
          <a:p>
            <a:pPr lvl="1"/>
            <a:r>
              <a:rPr lang="en-US" sz="2400" dirty="0" smtClean="0"/>
              <a:t>Plant residue left to decay</a:t>
            </a:r>
          </a:p>
          <a:p>
            <a:pPr lvl="2"/>
            <a:r>
              <a:rPr lang="en-US" sz="1800" dirty="0" smtClean="0"/>
              <a:t>Try to avoid compaction </a:t>
            </a:r>
          </a:p>
          <a:p>
            <a:pPr lvl="2"/>
            <a:r>
              <a:rPr lang="en-US" sz="1800" dirty="0" smtClean="0"/>
              <a:t>Freeze-thaw can help</a:t>
            </a:r>
          </a:p>
          <a:p>
            <a:r>
              <a:rPr lang="en-US" sz="2800" dirty="0" smtClean="0"/>
              <a:t>Strip Till</a:t>
            </a:r>
          </a:p>
          <a:p>
            <a:pPr lvl="1"/>
            <a:r>
              <a:rPr lang="en-US" sz="2400" dirty="0" smtClean="0"/>
              <a:t>Thin strips cultivated</a:t>
            </a:r>
          </a:p>
          <a:p>
            <a:pPr lvl="2"/>
            <a:r>
              <a:rPr lang="en-US" sz="1800" dirty="0" smtClean="0"/>
              <a:t>Just where seeds are planted</a:t>
            </a:r>
          </a:p>
        </p:txBody>
      </p:sp>
      <p:pic>
        <p:nvPicPr>
          <p:cNvPr id="4098" name="Picture 2" descr="http://images.quickblogcast.com/4/0/0/4/6/174324-164004/ISUExtension_soybeansincornno_tillfarmlandforecaststalkscropresidue.jpg?a=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679" y="2537977"/>
            <a:ext cx="3990975" cy="33528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540078" y="2168645"/>
            <a:ext cx="3228576" cy="369332"/>
          </a:xfrm>
          <a:prstGeom prst="rect">
            <a:avLst/>
          </a:prstGeom>
        </p:spPr>
        <p:txBody>
          <a:bodyPr wrap="none">
            <a:spAutoFit/>
          </a:bodyPr>
          <a:lstStyle/>
          <a:p>
            <a:r>
              <a:rPr lang="en-US" dirty="0" smtClean="0"/>
              <a:t>farmlandforecast.colvin-co.com</a:t>
            </a:r>
            <a:endParaRPr lang="en-US" dirty="0"/>
          </a:p>
        </p:txBody>
      </p:sp>
    </p:spTree>
    <p:extLst>
      <p:ext uri="{BB962C8B-B14F-4D97-AF65-F5344CB8AC3E}">
        <p14:creationId xmlns:p14="http://schemas.microsoft.com/office/powerpoint/2010/main" val="1615846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4553" y="1875493"/>
            <a:ext cx="5488886" cy="4116665"/>
          </a:xfrm>
          <a:prstGeom prst="rect">
            <a:avLst/>
          </a:prstGeom>
        </p:spPr>
      </p:pic>
      <p:sp>
        <p:nvSpPr>
          <p:cNvPr id="2" name="Title 1"/>
          <p:cNvSpPr>
            <a:spLocks noGrp="1"/>
          </p:cNvSpPr>
          <p:nvPr>
            <p:ph type="title"/>
          </p:nvPr>
        </p:nvSpPr>
        <p:spPr/>
        <p:txBody>
          <a:bodyPr>
            <a:normAutofit/>
          </a:bodyPr>
          <a:lstStyle/>
          <a:p>
            <a:r>
              <a:rPr lang="en-US" sz="4000" dirty="0" smtClean="0"/>
              <a:t>Composting</a:t>
            </a:r>
            <a:endParaRPr lang="en-US" sz="4000" dirty="0"/>
          </a:p>
        </p:txBody>
      </p:sp>
      <p:sp>
        <p:nvSpPr>
          <p:cNvPr id="3" name="Content Placeholder 2"/>
          <p:cNvSpPr>
            <a:spLocks noGrp="1"/>
          </p:cNvSpPr>
          <p:nvPr>
            <p:ph idx="1"/>
          </p:nvPr>
        </p:nvSpPr>
        <p:spPr>
          <a:xfrm>
            <a:off x="628650" y="1488557"/>
            <a:ext cx="2715903" cy="4688406"/>
          </a:xfrm>
        </p:spPr>
        <p:txBody>
          <a:bodyPr>
            <a:normAutofit/>
          </a:bodyPr>
          <a:lstStyle/>
          <a:p>
            <a:r>
              <a:rPr lang="en-US" sz="2800" dirty="0" smtClean="0"/>
              <a:t>Sources</a:t>
            </a:r>
          </a:p>
          <a:p>
            <a:pPr lvl="1"/>
            <a:r>
              <a:rPr lang="en-US" sz="2400" dirty="0" smtClean="0"/>
              <a:t>Animal &amp; vegetable waste</a:t>
            </a:r>
          </a:p>
          <a:p>
            <a:r>
              <a:rPr lang="en-US" sz="2800" dirty="0" smtClean="0"/>
              <a:t>Important part of organic agriculture</a:t>
            </a:r>
          </a:p>
          <a:p>
            <a:r>
              <a:rPr lang="en-US" sz="2800" dirty="0" smtClean="0"/>
              <a:t>Almost entirely replaces fertilizer</a:t>
            </a:r>
            <a:endParaRPr lang="en-US" sz="2800" dirty="0"/>
          </a:p>
        </p:txBody>
      </p:sp>
    </p:spTree>
    <p:extLst>
      <p:ext uri="{BB962C8B-B14F-4D97-AF65-F5344CB8AC3E}">
        <p14:creationId xmlns:p14="http://schemas.microsoft.com/office/powerpoint/2010/main" val="1652636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Revolution</a:t>
            </a:r>
            <a:endParaRPr lang="en-US" dirty="0"/>
          </a:p>
        </p:txBody>
      </p:sp>
      <p:pic>
        <p:nvPicPr>
          <p:cNvPr id="4" name="Picture 3"/>
          <p:cNvPicPr>
            <a:picLocks noChangeAspect="1"/>
          </p:cNvPicPr>
          <p:nvPr/>
        </p:nvPicPr>
        <p:blipFill>
          <a:blip r:embed="rId3"/>
          <a:stretch>
            <a:fillRect/>
          </a:stretch>
        </p:blipFill>
        <p:spPr>
          <a:xfrm>
            <a:off x="1525496" y="1446436"/>
            <a:ext cx="5963424" cy="5020818"/>
          </a:xfrm>
          <a:prstGeom prst="rect">
            <a:avLst/>
          </a:prstGeom>
        </p:spPr>
      </p:pic>
      <p:sp>
        <p:nvSpPr>
          <p:cNvPr id="5" name="TextBox 4"/>
          <p:cNvSpPr txBox="1"/>
          <p:nvPr/>
        </p:nvSpPr>
        <p:spPr>
          <a:xfrm>
            <a:off x="1525496" y="6628062"/>
            <a:ext cx="184666" cy="369332"/>
          </a:xfrm>
          <a:prstGeom prst="rect">
            <a:avLst/>
          </a:prstGeom>
          <a:noFill/>
        </p:spPr>
        <p:txBody>
          <a:bodyPr wrap="none" rtlCol="0">
            <a:spAutoFit/>
          </a:bodyPr>
          <a:lstStyle/>
          <a:p>
            <a:endParaRPr lang="en-US" dirty="0"/>
          </a:p>
        </p:txBody>
      </p:sp>
      <p:sp>
        <p:nvSpPr>
          <p:cNvPr id="6" name="TextBox 5"/>
          <p:cNvSpPr txBox="1"/>
          <p:nvPr/>
        </p:nvSpPr>
        <p:spPr>
          <a:xfrm>
            <a:off x="7256239" y="-14839"/>
            <a:ext cx="1877309" cy="369332"/>
          </a:xfrm>
          <a:prstGeom prst="rect">
            <a:avLst/>
          </a:prstGeom>
          <a:noFill/>
        </p:spPr>
        <p:txBody>
          <a:bodyPr wrap="none" rtlCol="0">
            <a:spAutoFit/>
          </a:bodyPr>
          <a:lstStyle/>
          <a:p>
            <a:r>
              <a:rPr lang="en-US" dirty="0" smtClean="0"/>
              <a:t>sightedmoon.com</a:t>
            </a:r>
            <a:endParaRPr lang="en-US" dirty="0"/>
          </a:p>
        </p:txBody>
      </p:sp>
    </p:spTree>
    <p:extLst>
      <p:ext uri="{BB962C8B-B14F-4D97-AF65-F5344CB8AC3E}">
        <p14:creationId xmlns:p14="http://schemas.microsoft.com/office/powerpoint/2010/main" val="1892607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4099" y="1672876"/>
            <a:ext cx="4762500" cy="4705350"/>
          </a:xfrm>
          <a:prstGeom prst="rect">
            <a:avLst/>
          </a:prstGeom>
        </p:spPr>
      </p:pic>
      <p:sp>
        <p:nvSpPr>
          <p:cNvPr id="2" name="Title 1"/>
          <p:cNvSpPr>
            <a:spLocks noGrp="1"/>
          </p:cNvSpPr>
          <p:nvPr>
            <p:ph type="title"/>
          </p:nvPr>
        </p:nvSpPr>
        <p:spPr/>
        <p:txBody>
          <a:bodyPr>
            <a:normAutofit/>
          </a:bodyPr>
          <a:lstStyle/>
          <a:p>
            <a:r>
              <a:rPr lang="en-US" sz="4000" dirty="0" smtClean="0"/>
              <a:t>Animal Integration</a:t>
            </a:r>
            <a:endParaRPr lang="en-US" sz="4000" dirty="0"/>
          </a:p>
        </p:txBody>
      </p:sp>
      <p:sp>
        <p:nvSpPr>
          <p:cNvPr id="3" name="Content Placeholder 2"/>
          <p:cNvSpPr>
            <a:spLocks noGrp="1"/>
          </p:cNvSpPr>
          <p:nvPr>
            <p:ph idx="1"/>
          </p:nvPr>
        </p:nvSpPr>
        <p:spPr>
          <a:xfrm>
            <a:off x="438411" y="1540701"/>
            <a:ext cx="6150279" cy="4636262"/>
          </a:xfrm>
        </p:spPr>
        <p:txBody>
          <a:bodyPr>
            <a:normAutofit/>
          </a:bodyPr>
          <a:lstStyle/>
          <a:p>
            <a:r>
              <a:rPr lang="en-US" sz="2800" dirty="0" smtClean="0"/>
              <a:t>Synergy from combining animals/crops</a:t>
            </a:r>
          </a:p>
          <a:p>
            <a:pPr lvl="1"/>
            <a:r>
              <a:rPr lang="en-US" sz="2500" dirty="0" smtClean="0"/>
              <a:t>“Pig Tractors” plow </a:t>
            </a:r>
            <a:br>
              <a:rPr lang="en-US" sz="2500" dirty="0" smtClean="0"/>
            </a:br>
            <a:r>
              <a:rPr lang="en-US" sz="2500" dirty="0" smtClean="0"/>
              <a:t>fields</a:t>
            </a:r>
          </a:p>
          <a:p>
            <a:pPr lvl="1"/>
            <a:r>
              <a:rPr lang="en-US" sz="2500" dirty="0" smtClean="0"/>
              <a:t>Poultry clear orchids </a:t>
            </a:r>
            <a:br>
              <a:rPr lang="en-US" sz="2500" dirty="0" smtClean="0"/>
            </a:br>
            <a:r>
              <a:rPr lang="en-US" sz="2500" dirty="0" smtClean="0"/>
              <a:t>and fertilize</a:t>
            </a:r>
          </a:p>
          <a:p>
            <a:pPr lvl="1"/>
            <a:r>
              <a:rPr lang="en-US" sz="2500" dirty="0" smtClean="0"/>
              <a:t>Cattle clear cover </a:t>
            </a:r>
            <a:br>
              <a:rPr lang="en-US" sz="2500" dirty="0" smtClean="0"/>
            </a:br>
            <a:r>
              <a:rPr lang="en-US" sz="2500" dirty="0" smtClean="0"/>
              <a:t>crops &amp; provide </a:t>
            </a:r>
            <a:br>
              <a:rPr lang="en-US" sz="2500" dirty="0" smtClean="0"/>
            </a:br>
            <a:r>
              <a:rPr lang="en-US" sz="2500" dirty="0" smtClean="0"/>
              <a:t>manure compost</a:t>
            </a:r>
          </a:p>
          <a:p>
            <a:pPr marL="0" indent="0">
              <a:buNone/>
            </a:pPr>
            <a:endParaRPr lang="en-US" sz="2800" dirty="0"/>
          </a:p>
        </p:txBody>
      </p:sp>
      <p:sp>
        <p:nvSpPr>
          <p:cNvPr id="5" name="Rectangle 4"/>
          <p:cNvSpPr/>
          <p:nvPr/>
        </p:nvSpPr>
        <p:spPr>
          <a:xfrm>
            <a:off x="0" y="6488668"/>
            <a:ext cx="1384290" cy="369332"/>
          </a:xfrm>
          <a:prstGeom prst="rect">
            <a:avLst/>
          </a:prstGeom>
        </p:spPr>
        <p:txBody>
          <a:bodyPr wrap="none">
            <a:spAutoFit/>
          </a:bodyPr>
          <a:lstStyle/>
          <a:p>
            <a:r>
              <a:rPr lang="en-US" dirty="0"/>
              <a:t>www.fao.org</a:t>
            </a:r>
          </a:p>
        </p:txBody>
      </p:sp>
    </p:spTree>
    <p:extLst>
      <p:ext uri="{BB962C8B-B14F-4D97-AF65-F5344CB8AC3E}">
        <p14:creationId xmlns:p14="http://schemas.microsoft.com/office/powerpoint/2010/main" val="3017607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Advantages: Energy Efficiency</a:t>
            </a:r>
            <a:endParaRPr lang="en-US" sz="4000" dirty="0"/>
          </a:p>
        </p:txBody>
      </p:sp>
      <p:sp>
        <p:nvSpPr>
          <p:cNvPr id="3" name="Content Placeholder 2"/>
          <p:cNvSpPr>
            <a:spLocks noGrp="1"/>
          </p:cNvSpPr>
          <p:nvPr>
            <p:ph idx="1"/>
          </p:nvPr>
        </p:nvSpPr>
        <p:spPr>
          <a:xfrm>
            <a:off x="765175" y="2070846"/>
            <a:ext cx="2986584" cy="4182035"/>
          </a:xfrm>
        </p:spPr>
        <p:txBody>
          <a:bodyPr>
            <a:normAutofit/>
          </a:bodyPr>
          <a:lstStyle/>
          <a:p>
            <a:r>
              <a:rPr lang="en-US" sz="2800" dirty="0" smtClean="0"/>
              <a:t>Organic farms emit fewer Greenhouse Gases</a:t>
            </a:r>
          </a:p>
          <a:p>
            <a:r>
              <a:rPr lang="en-US" sz="2800" dirty="0" smtClean="0"/>
              <a:t>Organic farms consume less energy</a:t>
            </a:r>
            <a:endParaRPr lang="en-US" sz="2800" dirty="0"/>
          </a:p>
        </p:txBody>
      </p:sp>
      <p:sp>
        <p:nvSpPr>
          <p:cNvPr id="5" name="TextBox 4"/>
          <p:cNvSpPr txBox="1"/>
          <p:nvPr/>
        </p:nvSpPr>
        <p:spPr>
          <a:xfrm>
            <a:off x="7420964" y="6488854"/>
            <a:ext cx="1723036" cy="369332"/>
          </a:xfrm>
          <a:prstGeom prst="rect">
            <a:avLst/>
          </a:prstGeom>
          <a:noFill/>
        </p:spPr>
        <p:txBody>
          <a:bodyPr wrap="none" rtlCol="0">
            <a:spAutoFit/>
          </a:bodyPr>
          <a:lstStyle/>
          <a:p>
            <a:r>
              <a:rPr lang="en-US" dirty="0" smtClean="0"/>
              <a:t>ecolocalizer.com</a:t>
            </a:r>
            <a:endParaRPr lang="en-US" dirty="0"/>
          </a:p>
        </p:txBody>
      </p:sp>
      <p:pic>
        <p:nvPicPr>
          <p:cNvPr id="9218" name="Picture 2" descr="http://ecolocalizer.com/files/2009/03/agriculture-as-climate-kil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6209" y="1690689"/>
            <a:ext cx="47625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619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Organic Farming</a:t>
            </a:r>
            <a:endParaRPr lang="en-US" dirty="0"/>
          </a:p>
        </p:txBody>
      </p:sp>
      <p:sp>
        <p:nvSpPr>
          <p:cNvPr id="3" name="Content Placeholder 2"/>
          <p:cNvSpPr>
            <a:spLocks noGrp="1"/>
          </p:cNvSpPr>
          <p:nvPr>
            <p:ph idx="1"/>
          </p:nvPr>
        </p:nvSpPr>
        <p:spPr/>
        <p:txBody>
          <a:bodyPr/>
          <a:lstStyle/>
          <a:p>
            <a:r>
              <a:rPr lang="en-US" dirty="0" smtClean="0"/>
              <a:t>Combines many sustainable agriculture practices</a:t>
            </a:r>
          </a:p>
          <a:p>
            <a:pPr lvl="1"/>
            <a:r>
              <a:rPr lang="en-US" dirty="0" smtClean="0"/>
              <a:t>Crop rotation</a:t>
            </a:r>
          </a:p>
          <a:p>
            <a:pPr lvl="1"/>
            <a:r>
              <a:rPr lang="en-US" dirty="0" smtClean="0"/>
              <a:t>Compost</a:t>
            </a:r>
          </a:p>
          <a:p>
            <a:pPr lvl="1"/>
            <a:r>
              <a:rPr lang="en-US" dirty="0" smtClean="0"/>
              <a:t>Biological pest control</a:t>
            </a:r>
          </a:p>
          <a:p>
            <a:pPr lvl="1"/>
            <a:r>
              <a:rPr lang="en-US" dirty="0" smtClean="0"/>
              <a:t>Natural fertilizers &amp; Pesticides</a:t>
            </a:r>
          </a:p>
          <a:p>
            <a:pPr lvl="1"/>
            <a:r>
              <a:rPr lang="en-US" dirty="0" smtClean="0"/>
              <a:t>No GMOs</a:t>
            </a:r>
          </a:p>
          <a:p>
            <a:pPr lvl="1"/>
            <a:r>
              <a:rPr lang="en-US" dirty="0" smtClean="0"/>
              <a:t>No antibiotics used in animals</a:t>
            </a:r>
            <a:endParaRPr lang="en-US" dirty="0"/>
          </a:p>
        </p:txBody>
      </p:sp>
      <p:pic>
        <p:nvPicPr>
          <p:cNvPr id="8194" name="Picture 2" descr="http://www.scienceclarified.com/photos/organic-farming-3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2427243"/>
            <a:ext cx="4000500" cy="40005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61813" y="6463709"/>
            <a:ext cx="3354380" cy="369332"/>
          </a:xfrm>
          <a:prstGeom prst="rect">
            <a:avLst/>
          </a:prstGeom>
        </p:spPr>
        <p:txBody>
          <a:bodyPr wrap="none">
            <a:spAutoFit/>
          </a:bodyPr>
          <a:lstStyle/>
          <a:p>
            <a:r>
              <a:rPr lang="en-US" dirty="0"/>
              <a:t>http://www.scienceclarified.com/</a:t>
            </a:r>
          </a:p>
        </p:txBody>
      </p:sp>
    </p:spTree>
    <p:extLst>
      <p:ext uri="{BB962C8B-B14F-4D97-AF65-F5344CB8AC3E}">
        <p14:creationId xmlns:p14="http://schemas.microsoft.com/office/powerpoint/2010/main" val="3923219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Disadvantages - Yield?</a:t>
            </a:r>
            <a:endParaRPr lang="en-US" sz="4000" dirty="0"/>
          </a:p>
        </p:txBody>
      </p:sp>
      <p:sp>
        <p:nvSpPr>
          <p:cNvPr id="3" name="Content Placeholder 2"/>
          <p:cNvSpPr>
            <a:spLocks noGrp="1"/>
          </p:cNvSpPr>
          <p:nvPr>
            <p:ph idx="1"/>
          </p:nvPr>
        </p:nvSpPr>
        <p:spPr/>
        <p:txBody>
          <a:bodyPr>
            <a:normAutofit/>
          </a:bodyPr>
          <a:lstStyle/>
          <a:p>
            <a:r>
              <a:rPr lang="en-US" sz="2400" dirty="0" smtClean="0"/>
              <a:t>Recent research suggests that yield can be as high as </a:t>
            </a:r>
            <a:r>
              <a:rPr lang="en-US" sz="2400" dirty="0"/>
              <a:t>conventional agriculture (www.misa.umn.edu)</a:t>
            </a:r>
            <a:endParaRPr lang="en-US" sz="2400"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9898" y="2735779"/>
            <a:ext cx="5577441" cy="3879420"/>
          </a:xfrm>
          <a:prstGeom prst="rect">
            <a:avLst/>
          </a:prstGeom>
        </p:spPr>
      </p:pic>
      <p:sp>
        <p:nvSpPr>
          <p:cNvPr id="5" name="Rectangle 4"/>
          <p:cNvSpPr/>
          <p:nvPr/>
        </p:nvSpPr>
        <p:spPr>
          <a:xfrm>
            <a:off x="-52068" y="6511337"/>
            <a:ext cx="1333955" cy="369332"/>
          </a:xfrm>
          <a:prstGeom prst="rect">
            <a:avLst/>
          </a:prstGeom>
        </p:spPr>
        <p:txBody>
          <a:bodyPr wrap="none">
            <a:spAutoFit/>
          </a:bodyPr>
          <a:lstStyle/>
          <a:p>
            <a:r>
              <a:rPr lang="en-US" dirty="0"/>
              <a:t>www.un.org</a:t>
            </a:r>
          </a:p>
        </p:txBody>
      </p:sp>
    </p:spTree>
    <p:extLst>
      <p:ext uri="{BB962C8B-B14F-4D97-AF65-F5344CB8AC3E}">
        <p14:creationId xmlns:p14="http://schemas.microsoft.com/office/powerpoint/2010/main" val="2315595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97106"/>
            <a:ext cx="9144000" cy="5360894"/>
          </a:xfrm>
          <a:prstGeom prst="rect">
            <a:avLst/>
          </a:prstGeom>
        </p:spPr>
      </p:pic>
      <p:sp>
        <p:nvSpPr>
          <p:cNvPr id="2" name="Title 1"/>
          <p:cNvSpPr>
            <a:spLocks noGrp="1"/>
          </p:cNvSpPr>
          <p:nvPr>
            <p:ph type="title"/>
          </p:nvPr>
        </p:nvSpPr>
        <p:spPr/>
        <p:txBody>
          <a:bodyPr>
            <a:normAutofit/>
          </a:bodyPr>
          <a:lstStyle/>
          <a:p>
            <a:r>
              <a:rPr lang="en-US" sz="4000" dirty="0" smtClean="0"/>
              <a:t>Disadvantages - Land Use?</a:t>
            </a:r>
            <a:endParaRPr lang="en-US" sz="4000" dirty="0"/>
          </a:p>
        </p:txBody>
      </p:sp>
      <p:sp>
        <p:nvSpPr>
          <p:cNvPr id="3" name="Content Placeholder 2"/>
          <p:cNvSpPr>
            <a:spLocks noGrp="1"/>
          </p:cNvSpPr>
          <p:nvPr>
            <p:ph idx="1"/>
          </p:nvPr>
        </p:nvSpPr>
        <p:spPr>
          <a:xfrm>
            <a:off x="628650" y="2379945"/>
            <a:ext cx="4431865" cy="3797018"/>
          </a:xfrm>
        </p:spPr>
        <p:txBody>
          <a:bodyPr>
            <a:normAutofit/>
          </a:bodyPr>
          <a:lstStyle/>
          <a:p>
            <a:r>
              <a:rPr lang="en-US" sz="2800" dirty="0" smtClean="0">
                <a:solidFill>
                  <a:schemeClr val="bg1"/>
                </a:solidFill>
              </a:rPr>
              <a:t>If yields are similar, no difference with convention agriculture</a:t>
            </a:r>
            <a:endParaRPr lang="en-US" sz="2800" dirty="0">
              <a:solidFill>
                <a:schemeClr val="bg1"/>
              </a:solidFill>
            </a:endParaRPr>
          </a:p>
        </p:txBody>
      </p:sp>
    </p:spTree>
    <p:extLst>
      <p:ext uri="{BB962C8B-B14F-4D97-AF65-F5344CB8AC3E}">
        <p14:creationId xmlns:p14="http://schemas.microsoft.com/office/powerpoint/2010/main" val="616329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5236"/>
            <a:ext cx="9144000" cy="6112764"/>
          </a:xfrm>
          <a:prstGeom prst="rect">
            <a:avLst/>
          </a:prstGeom>
        </p:spPr>
      </p:pic>
      <p:sp>
        <p:nvSpPr>
          <p:cNvPr id="2" name="Title 1"/>
          <p:cNvSpPr>
            <a:spLocks noGrp="1"/>
          </p:cNvSpPr>
          <p:nvPr>
            <p:ph type="title"/>
          </p:nvPr>
        </p:nvSpPr>
        <p:spPr>
          <a:xfrm>
            <a:off x="628650" y="162838"/>
            <a:ext cx="7886700" cy="582399"/>
          </a:xfrm>
        </p:spPr>
        <p:txBody>
          <a:bodyPr>
            <a:normAutofit fontScale="90000"/>
          </a:bodyPr>
          <a:lstStyle/>
          <a:p>
            <a:r>
              <a:rPr lang="en-US" sz="4000" dirty="0" smtClean="0"/>
              <a:t>Disadvantages - Labor Intensive</a:t>
            </a:r>
            <a:endParaRPr lang="en-US" sz="4000" dirty="0"/>
          </a:p>
        </p:txBody>
      </p:sp>
      <p:sp>
        <p:nvSpPr>
          <p:cNvPr id="3" name="Content Placeholder 2"/>
          <p:cNvSpPr>
            <a:spLocks noGrp="1"/>
          </p:cNvSpPr>
          <p:nvPr>
            <p:ph idx="1"/>
          </p:nvPr>
        </p:nvSpPr>
        <p:spPr>
          <a:xfrm>
            <a:off x="628650" y="1215026"/>
            <a:ext cx="7886700" cy="4961938"/>
          </a:xfrm>
        </p:spPr>
        <p:txBody>
          <a:bodyPr/>
          <a:lstStyle/>
          <a:p>
            <a:r>
              <a:rPr lang="en-US" dirty="0"/>
              <a:t>D</a:t>
            </a:r>
            <a:r>
              <a:rPr lang="en-US" dirty="0" smtClean="0"/>
              <a:t>ifficult work</a:t>
            </a:r>
          </a:p>
          <a:p>
            <a:r>
              <a:rPr lang="en-US" dirty="0" smtClean="0"/>
              <a:t>Rise of robots may require </a:t>
            </a:r>
            <a:br>
              <a:rPr lang="en-US" dirty="0" smtClean="0"/>
            </a:br>
            <a:r>
              <a:rPr lang="en-US" dirty="0" smtClean="0"/>
              <a:t>return to agriculture</a:t>
            </a:r>
            <a:endParaRPr lang="en-US" dirty="0"/>
          </a:p>
        </p:txBody>
      </p:sp>
      <p:sp>
        <p:nvSpPr>
          <p:cNvPr id="5" name="Rectangle 4"/>
          <p:cNvSpPr/>
          <p:nvPr/>
        </p:nvSpPr>
        <p:spPr>
          <a:xfrm>
            <a:off x="6908901" y="-32971"/>
            <a:ext cx="2235099" cy="369332"/>
          </a:xfrm>
          <a:prstGeom prst="rect">
            <a:avLst/>
          </a:prstGeom>
        </p:spPr>
        <p:txBody>
          <a:bodyPr wrap="none">
            <a:spAutoFit/>
          </a:bodyPr>
          <a:lstStyle/>
          <a:p>
            <a:r>
              <a:rPr lang="en-US" dirty="0"/>
              <a:t>cronkitenews.asu.edu</a:t>
            </a:r>
          </a:p>
        </p:txBody>
      </p:sp>
    </p:spTree>
    <p:extLst>
      <p:ext uri="{BB962C8B-B14F-4D97-AF65-F5344CB8AC3E}">
        <p14:creationId xmlns:p14="http://schemas.microsoft.com/office/powerpoint/2010/main" val="6919146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2" name="Title 1"/>
          <p:cNvSpPr>
            <a:spLocks noGrp="1"/>
          </p:cNvSpPr>
          <p:nvPr>
            <p:ph type="title"/>
          </p:nvPr>
        </p:nvSpPr>
        <p:spPr>
          <a:xfrm>
            <a:off x="628650" y="200416"/>
            <a:ext cx="7886700" cy="671455"/>
          </a:xfrm>
        </p:spPr>
        <p:txBody>
          <a:bodyPr>
            <a:normAutofit/>
          </a:bodyPr>
          <a:lstStyle/>
          <a:p>
            <a:r>
              <a:rPr lang="en-US" sz="3600" dirty="0"/>
              <a:t>Integrated Farming </a:t>
            </a:r>
            <a:r>
              <a:rPr lang="en-US" sz="3600" dirty="0" smtClean="0"/>
              <a:t>(The </a:t>
            </a:r>
            <a:r>
              <a:rPr lang="en-US" sz="3600" dirty="0"/>
              <a:t>Third </a:t>
            </a:r>
            <a:r>
              <a:rPr lang="en-US" sz="3600" dirty="0" smtClean="0"/>
              <a:t>Way)</a:t>
            </a:r>
            <a:endParaRPr lang="en-US" sz="3600" dirty="0"/>
          </a:p>
        </p:txBody>
      </p:sp>
    </p:spTree>
    <p:extLst>
      <p:ext uri="{BB962C8B-B14F-4D97-AF65-F5344CB8AC3E}">
        <p14:creationId xmlns:p14="http://schemas.microsoft.com/office/powerpoint/2010/main" val="3470600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ubblews.com/assets/images/news/422548745_1362854299.gif"/>
          <p:cNvPicPr>
            <a:picLocks noChangeAspect="1" noChangeArrowheads="1"/>
          </p:cNvPicPr>
          <p:nvPr/>
        </p:nvPicPr>
        <p:blipFill rotWithShape="1">
          <a:blip r:embed="rId3">
            <a:extLst>
              <a:ext uri="{28A0092B-C50C-407E-A947-70E740481C1C}">
                <a14:useLocalDpi xmlns:a14="http://schemas.microsoft.com/office/drawing/2010/main" val="0"/>
              </a:ext>
            </a:extLst>
          </a:blip>
          <a:srcRect l="-1" t="10915" r="-1199" b="15295"/>
          <a:stretch/>
        </p:blipFill>
        <p:spPr bwMode="auto">
          <a:xfrm>
            <a:off x="4411830" y="0"/>
            <a:ext cx="4732170" cy="38032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88515" y="365126"/>
            <a:ext cx="8026835" cy="1325563"/>
          </a:xfrm>
        </p:spPr>
        <p:txBody>
          <a:bodyPr>
            <a:normAutofit/>
          </a:bodyPr>
          <a:lstStyle/>
          <a:p>
            <a:r>
              <a:rPr lang="en-US" sz="4000" dirty="0" smtClean="0"/>
              <a:t>Current Production</a:t>
            </a:r>
            <a:endParaRPr lang="en-US" sz="4000" dirty="0"/>
          </a:p>
        </p:txBody>
      </p:sp>
      <p:sp>
        <p:nvSpPr>
          <p:cNvPr id="3" name="Content Placeholder 2"/>
          <p:cNvSpPr>
            <a:spLocks noGrp="1"/>
          </p:cNvSpPr>
          <p:nvPr>
            <p:ph idx="1"/>
          </p:nvPr>
        </p:nvSpPr>
        <p:spPr/>
        <p:txBody>
          <a:bodyPr>
            <a:normAutofit/>
          </a:bodyPr>
          <a:lstStyle/>
          <a:p>
            <a:r>
              <a:rPr lang="en-US" sz="2800" dirty="0" smtClean="0"/>
              <a:t>~2700 calories per </a:t>
            </a:r>
            <a:br>
              <a:rPr lang="en-US" sz="2800" dirty="0" smtClean="0"/>
            </a:br>
            <a:r>
              <a:rPr lang="en-US" sz="2800" dirty="0" smtClean="0"/>
              <a:t>person per day</a:t>
            </a:r>
          </a:p>
          <a:p>
            <a:pPr lvl="1"/>
            <a:r>
              <a:rPr lang="en-US" sz="2400" dirty="0" smtClean="0"/>
              <a:t>Could get by on 2200 …</a:t>
            </a:r>
          </a:p>
          <a:p>
            <a:pPr lvl="1"/>
            <a:r>
              <a:rPr lang="en-US" sz="2400" dirty="0" smtClean="0"/>
              <a:t>and feed 1.5 billion more </a:t>
            </a:r>
            <a:br>
              <a:rPr lang="en-US" sz="2400" dirty="0" smtClean="0"/>
            </a:br>
            <a:r>
              <a:rPr lang="en-US" sz="2400" dirty="0" smtClean="0"/>
              <a:t>people</a:t>
            </a:r>
            <a:endParaRPr lang="en-US" sz="2800" dirty="0"/>
          </a:p>
          <a:p>
            <a:r>
              <a:rPr lang="en-US" sz="2800" dirty="0" smtClean="0"/>
              <a:t>Still</a:t>
            </a:r>
          </a:p>
          <a:p>
            <a:pPr lvl="1"/>
            <a:r>
              <a:rPr lang="en-US" sz="2400" dirty="0" smtClean="0"/>
              <a:t>~900 million go undernourished</a:t>
            </a:r>
          </a:p>
          <a:p>
            <a:pPr lvl="1"/>
            <a:r>
              <a:rPr lang="en-US" sz="2400" dirty="0" smtClean="0"/>
              <a:t>Hunger is major health concern</a:t>
            </a:r>
          </a:p>
          <a:p>
            <a:pPr lvl="1"/>
            <a:r>
              <a:rPr lang="en-US" sz="2400" dirty="0" smtClean="0"/>
              <a:t>Economic incentives encourage exports</a:t>
            </a:r>
          </a:p>
          <a:p>
            <a:pPr lvl="1"/>
            <a:r>
              <a:rPr lang="en-US" sz="2400" dirty="0" smtClean="0"/>
              <a:t>Production growth rates are dropping</a:t>
            </a:r>
          </a:p>
          <a:p>
            <a:pPr lvl="2"/>
            <a:r>
              <a:rPr lang="en-US" sz="1800" dirty="0" smtClean="0"/>
              <a:t>Will Africa embrace green revolution?</a:t>
            </a:r>
          </a:p>
          <a:p>
            <a:endParaRPr lang="en-US" dirty="0"/>
          </a:p>
        </p:txBody>
      </p:sp>
      <p:sp>
        <p:nvSpPr>
          <p:cNvPr id="4" name="Rectangle 3"/>
          <p:cNvSpPr/>
          <p:nvPr/>
        </p:nvSpPr>
        <p:spPr>
          <a:xfrm>
            <a:off x="7025780" y="6490392"/>
            <a:ext cx="2091791" cy="369332"/>
          </a:xfrm>
          <a:prstGeom prst="rect">
            <a:avLst/>
          </a:prstGeom>
        </p:spPr>
        <p:txBody>
          <a:bodyPr wrap="none">
            <a:spAutoFit/>
          </a:bodyPr>
          <a:lstStyle/>
          <a:p>
            <a:r>
              <a:rPr lang="en-US" dirty="0" smtClean="0"/>
              <a:t>www.bubblews.com</a:t>
            </a:r>
            <a:endParaRPr lang="en-US" dirty="0"/>
          </a:p>
        </p:txBody>
      </p:sp>
    </p:spTree>
    <p:extLst>
      <p:ext uri="{BB962C8B-B14F-4D97-AF65-F5344CB8AC3E}">
        <p14:creationId xmlns:p14="http://schemas.microsoft.com/office/powerpoint/2010/main" val="4182569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Fertilizers</a:t>
            </a:r>
            <a:endParaRPr lang="en-US" sz="4000" dirty="0"/>
          </a:p>
        </p:txBody>
      </p:sp>
      <p:sp>
        <p:nvSpPr>
          <p:cNvPr id="3" name="Content Placeholder 2"/>
          <p:cNvSpPr>
            <a:spLocks noGrp="1"/>
          </p:cNvSpPr>
          <p:nvPr>
            <p:ph idx="1"/>
          </p:nvPr>
        </p:nvSpPr>
        <p:spPr/>
        <p:txBody>
          <a:bodyPr>
            <a:noAutofit/>
          </a:bodyPr>
          <a:lstStyle/>
          <a:p>
            <a:r>
              <a:rPr lang="en-US" sz="2800" dirty="0" smtClean="0"/>
              <a:t>M</a:t>
            </a:r>
            <a:r>
              <a:rPr lang="en-US" sz="2800" dirty="0" smtClean="0">
                <a:effectLst/>
              </a:rPr>
              <a:t>acro</a:t>
            </a:r>
          </a:p>
          <a:p>
            <a:pPr lvl="1"/>
            <a:r>
              <a:rPr lang="en-US" sz="2400" dirty="0"/>
              <a:t>N</a:t>
            </a:r>
            <a:r>
              <a:rPr lang="en-US" sz="2400" dirty="0" smtClean="0">
                <a:effectLst/>
              </a:rPr>
              <a:t>itrogen, phosphorus, potassium, calcium, magnesium, and sulfur</a:t>
            </a:r>
          </a:p>
          <a:p>
            <a:r>
              <a:rPr lang="en-US" sz="2800" dirty="0" smtClean="0"/>
              <a:t>M</a:t>
            </a:r>
            <a:r>
              <a:rPr lang="en-US" sz="2800" dirty="0" smtClean="0">
                <a:effectLst/>
              </a:rPr>
              <a:t>icro</a:t>
            </a:r>
          </a:p>
          <a:p>
            <a:pPr lvl="1"/>
            <a:r>
              <a:rPr lang="en-US" sz="2400" dirty="0"/>
              <a:t>B</a:t>
            </a:r>
            <a:r>
              <a:rPr lang="en-US" sz="2400" dirty="0" smtClean="0">
                <a:effectLst/>
              </a:rPr>
              <a:t>oron, chlorine, copper, iron, manganese, molybdenum, zinc and nickel</a:t>
            </a:r>
            <a:endParaRPr lang="en-US" sz="2400" dirty="0" smtClean="0"/>
          </a:p>
          <a:p>
            <a:r>
              <a:rPr lang="en-US" sz="2800" dirty="0" smtClean="0"/>
              <a:t>Sources</a:t>
            </a:r>
          </a:p>
          <a:p>
            <a:pPr lvl="1"/>
            <a:r>
              <a:rPr lang="en-US" sz="2400" dirty="0" smtClean="0"/>
              <a:t>Fossil fuels – nitrogen fertilizers</a:t>
            </a:r>
          </a:p>
          <a:p>
            <a:pPr lvl="2"/>
            <a:r>
              <a:rPr lang="en-US" sz="1800" dirty="0" smtClean="0"/>
              <a:t>Need to switch to renewable sources</a:t>
            </a:r>
          </a:p>
          <a:p>
            <a:pPr lvl="1"/>
            <a:r>
              <a:rPr lang="en-US" sz="2400" dirty="0" smtClean="0"/>
              <a:t>Mineral deposits</a:t>
            </a:r>
          </a:p>
          <a:p>
            <a:pPr lvl="1"/>
            <a:r>
              <a:rPr lang="en-US" sz="2400" dirty="0" smtClean="0"/>
              <a:t>Organic material – animal waste, compost, bones (phosphorous)</a:t>
            </a:r>
            <a:endParaRPr lang="en-US" sz="2400" dirty="0"/>
          </a:p>
        </p:txBody>
      </p:sp>
    </p:spTree>
    <p:extLst>
      <p:ext uri="{BB962C8B-B14F-4D97-AF65-F5344CB8AC3E}">
        <p14:creationId xmlns:p14="http://schemas.microsoft.com/office/powerpoint/2010/main" val="222455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Pesticides</a:t>
            </a:r>
            <a:endParaRPr lang="en-US" sz="4000" dirty="0"/>
          </a:p>
        </p:txBody>
      </p:sp>
      <p:sp>
        <p:nvSpPr>
          <p:cNvPr id="3" name="Content Placeholder 2"/>
          <p:cNvSpPr>
            <a:spLocks noGrp="1"/>
          </p:cNvSpPr>
          <p:nvPr>
            <p:ph idx="1"/>
          </p:nvPr>
        </p:nvSpPr>
        <p:spPr>
          <a:xfrm>
            <a:off x="628650" y="1825625"/>
            <a:ext cx="4900280" cy="4351338"/>
          </a:xfrm>
        </p:spPr>
        <p:txBody>
          <a:bodyPr>
            <a:normAutofit/>
          </a:bodyPr>
          <a:lstStyle/>
          <a:p>
            <a:r>
              <a:rPr lang="en-US" sz="2800" dirty="0" smtClean="0"/>
              <a:t>Problems began environmentalist movement</a:t>
            </a:r>
          </a:p>
          <a:p>
            <a:r>
              <a:rPr lang="en-US" sz="2800" dirty="0" smtClean="0"/>
              <a:t>3 million cases of acute poisoning</a:t>
            </a:r>
          </a:p>
          <a:p>
            <a:r>
              <a:rPr lang="en-US" sz="2800" dirty="0" smtClean="0"/>
              <a:t>Affect other species, reduce biodiversity</a:t>
            </a:r>
            <a:endParaRPr lang="en-US" sz="2800" dirty="0"/>
          </a:p>
          <a:p>
            <a:r>
              <a:rPr lang="en-US" sz="2800" dirty="0" smtClean="0"/>
              <a:t>Disrupt natural ecology</a:t>
            </a:r>
            <a:endParaRPr lang="en-US" sz="2800" dirty="0"/>
          </a:p>
        </p:txBody>
      </p:sp>
      <p:pic>
        <p:nvPicPr>
          <p:cNvPr id="5" name="Picture 4"/>
          <p:cNvPicPr>
            <a:picLocks noChangeAspect="1"/>
          </p:cNvPicPr>
          <p:nvPr/>
        </p:nvPicPr>
        <p:blipFill>
          <a:blip r:embed="rId3"/>
          <a:stretch>
            <a:fillRect/>
          </a:stretch>
        </p:blipFill>
        <p:spPr>
          <a:xfrm>
            <a:off x="5945077" y="1690689"/>
            <a:ext cx="2804729" cy="3805586"/>
          </a:xfrm>
          <a:prstGeom prst="rect">
            <a:avLst/>
          </a:prstGeom>
        </p:spPr>
      </p:pic>
    </p:spTree>
    <p:extLst>
      <p:ext uri="{BB962C8B-B14F-4D97-AF65-F5344CB8AC3E}">
        <p14:creationId xmlns:p14="http://schemas.microsoft.com/office/powerpoint/2010/main" val="4247237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smtClean="0"/>
              <a:t>Monocropping</a:t>
            </a:r>
            <a:endParaRPr lang="en-US" sz="4000" dirty="0"/>
          </a:p>
        </p:txBody>
      </p:sp>
      <p:sp>
        <p:nvSpPr>
          <p:cNvPr id="3" name="Content Placeholder 2"/>
          <p:cNvSpPr>
            <a:spLocks noGrp="1"/>
          </p:cNvSpPr>
          <p:nvPr>
            <p:ph idx="1"/>
          </p:nvPr>
        </p:nvSpPr>
        <p:spPr>
          <a:xfrm>
            <a:off x="765173" y="1553255"/>
            <a:ext cx="7612064" cy="4182035"/>
          </a:xfrm>
        </p:spPr>
        <p:txBody>
          <a:bodyPr>
            <a:normAutofit/>
          </a:bodyPr>
          <a:lstStyle/>
          <a:p>
            <a:r>
              <a:rPr lang="en-US" sz="2800" dirty="0" smtClean="0"/>
              <a:t>All crops are removed at once</a:t>
            </a:r>
          </a:p>
          <a:p>
            <a:pPr lvl="1"/>
            <a:r>
              <a:rPr lang="en-US" sz="2400" dirty="0" smtClean="0"/>
              <a:t>Erosion during non-growing season</a:t>
            </a:r>
          </a:p>
          <a:p>
            <a:r>
              <a:rPr lang="en-US" sz="2800" dirty="0" smtClean="0"/>
              <a:t>Loss of diversity</a:t>
            </a:r>
          </a:p>
          <a:p>
            <a:r>
              <a:rPr lang="en-US" sz="2800" dirty="0" smtClean="0"/>
              <a:t>Can result in increased pest action</a:t>
            </a:r>
            <a:endParaRPr lang="en-US" sz="2800" dirty="0"/>
          </a:p>
        </p:txBody>
      </p:sp>
      <p:pic>
        <p:nvPicPr>
          <p:cNvPr id="4" name="Picture 3"/>
          <p:cNvPicPr>
            <a:picLocks noChangeAspect="1"/>
          </p:cNvPicPr>
          <p:nvPr/>
        </p:nvPicPr>
        <p:blipFill>
          <a:blip r:embed="rId3"/>
          <a:stretch>
            <a:fillRect/>
          </a:stretch>
        </p:blipFill>
        <p:spPr>
          <a:xfrm>
            <a:off x="765173" y="3432568"/>
            <a:ext cx="7612064" cy="3321358"/>
          </a:xfrm>
          <a:prstGeom prst="rect">
            <a:avLst/>
          </a:prstGeom>
        </p:spPr>
      </p:pic>
      <p:sp>
        <p:nvSpPr>
          <p:cNvPr id="5" name="TextBox 4"/>
          <p:cNvSpPr txBox="1"/>
          <p:nvPr/>
        </p:nvSpPr>
        <p:spPr>
          <a:xfrm>
            <a:off x="5189071" y="81598"/>
            <a:ext cx="3954929" cy="369332"/>
          </a:xfrm>
          <a:prstGeom prst="rect">
            <a:avLst/>
          </a:prstGeom>
          <a:noFill/>
        </p:spPr>
        <p:txBody>
          <a:bodyPr wrap="none" rtlCol="0">
            <a:spAutoFit/>
          </a:bodyPr>
          <a:lstStyle/>
          <a:p>
            <a:r>
              <a:rPr lang="en-US" dirty="0" smtClean="0"/>
              <a:t>Source: </a:t>
            </a:r>
            <a:r>
              <a:rPr lang="en-US" dirty="0" err="1" smtClean="0"/>
              <a:t>Blogs.discovermagazine.com</a:t>
            </a:r>
            <a:endParaRPr lang="en-US" dirty="0"/>
          </a:p>
        </p:txBody>
      </p:sp>
    </p:spTree>
    <p:extLst>
      <p:ext uri="{BB962C8B-B14F-4D97-AF65-F5344CB8AC3E}">
        <p14:creationId xmlns:p14="http://schemas.microsoft.com/office/powerpoint/2010/main" val="1316567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Genetically Modified </a:t>
            </a:r>
            <a:br>
              <a:rPr lang="en-US" sz="4000" dirty="0" smtClean="0"/>
            </a:br>
            <a:r>
              <a:rPr lang="en-US" sz="4000" dirty="0" smtClean="0"/>
              <a:t>Plants</a:t>
            </a:r>
            <a:endParaRPr lang="en-US" sz="4000" dirty="0"/>
          </a:p>
        </p:txBody>
      </p:sp>
      <p:sp>
        <p:nvSpPr>
          <p:cNvPr id="3" name="Content Placeholder 2"/>
          <p:cNvSpPr>
            <a:spLocks noGrp="1"/>
          </p:cNvSpPr>
          <p:nvPr>
            <p:ph idx="1"/>
          </p:nvPr>
        </p:nvSpPr>
        <p:spPr>
          <a:xfrm>
            <a:off x="628650" y="2062715"/>
            <a:ext cx="7886700" cy="4114247"/>
          </a:xfrm>
        </p:spPr>
        <p:txBody>
          <a:bodyPr>
            <a:normAutofit/>
          </a:bodyPr>
          <a:lstStyle/>
          <a:p>
            <a:r>
              <a:rPr lang="en-US" sz="2800" dirty="0" smtClean="0"/>
              <a:t>Banned in Europe</a:t>
            </a:r>
          </a:p>
          <a:p>
            <a:r>
              <a:rPr lang="en-US" sz="2800" dirty="0" smtClean="0"/>
              <a:t>Embraced in US</a:t>
            </a:r>
          </a:p>
          <a:p>
            <a:endParaRPr lang="en-US" sz="2800" dirty="0"/>
          </a:p>
          <a:p>
            <a:r>
              <a:rPr lang="en-US" sz="2800" dirty="0" smtClean="0"/>
              <a:t>Some plants engineered to </a:t>
            </a:r>
            <a:r>
              <a:rPr lang="en-US" sz="2800" dirty="0"/>
              <a:t>withstand pesticides (</a:t>
            </a:r>
            <a:r>
              <a:rPr lang="en-US" sz="2800" dirty="0" smtClean="0"/>
              <a:t>www.globalresearch.ca)</a:t>
            </a:r>
          </a:p>
          <a:p>
            <a:pPr lvl="1"/>
            <a:r>
              <a:rPr lang="en-US" sz="2400" dirty="0" smtClean="0"/>
              <a:t>Allows more pesticide application</a:t>
            </a:r>
          </a:p>
          <a:p>
            <a:pPr lvl="1"/>
            <a:r>
              <a:rPr lang="en-US" sz="2400" dirty="0" smtClean="0"/>
              <a:t>Pesticides increasing in food &amp; water?</a:t>
            </a:r>
          </a:p>
          <a:p>
            <a:pPr lvl="1"/>
            <a:r>
              <a:rPr lang="en-US" sz="2400" dirty="0" smtClean="0"/>
              <a:t>Health effects of pesticides, especially “Roundup”</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1183" y="174623"/>
            <a:ext cx="3289300" cy="2679700"/>
          </a:xfrm>
          <a:prstGeom prst="rect">
            <a:avLst/>
          </a:prstGeom>
        </p:spPr>
      </p:pic>
      <p:sp>
        <p:nvSpPr>
          <p:cNvPr id="6" name="Rectangle 5"/>
          <p:cNvSpPr/>
          <p:nvPr/>
        </p:nvSpPr>
        <p:spPr>
          <a:xfrm>
            <a:off x="6496595" y="2876406"/>
            <a:ext cx="2246321" cy="369332"/>
          </a:xfrm>
          <a:prstGeom prst="rect">
            <a:avLst/>
          </a:prstGeom>
        </p:spPr>
        <p:txBody>
          <a:bodyPr wrap="none">
            <a:spAutoFit/>
          </a:bodyPr>
          <a:lstStyle/>
          <a:p>
            <a:r>
              <a:rPr lang="en-US" dirty="0"/>
              <a:t>www.stuartwilde.com</a:t>
            </a:r>
          </a:p>
        </p:txBody>
      </p:sp>
    </p:spTree>
    <p:extLst>
      <p:ext uri="{BB962C8B-B14F-4D97-AF65-F5344CB8AC3E}">
        <p14:creationId xmlns:p14="http://schemas.microsoft.com/office/powerpoint/2010/main" val="2264680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127043" cy="1325563"/>
          </a:xfrm>
        </p:spPr>
        <p:txBody>
          <a:bodyPr>
            <a:normAutofit/>
          </a:bodyPr>
          <a:lstStyle/>
          <a:p>
            <a:r>
              <a:rPr lang="en-US" sz="4000" dirty="0" smtClean="0"/>
              <a:t>Sustainable Agriculture</a:t>
            </a:r>
            <a:endParaRPr lang="en-US" sz="4000" dirty="0"/>
          </a:p>
        </p:txBody>
      </p:sp>
      <p:sp>
        <p:nvSpPr>
          <p:cNvPr id="3" name="Content Placeholder 2"/>
          <p:cNvSpPr>
            <a:spLocks noGrp="1"/>
          </p:cNvSpPr>
          <p:nvPr>
            <p:ph idx="1"/>
          </p:nvPr>
        </p:nvSpPr>
        <p:spPr/>
        <p:txBody>
          <a:bodyPr>
            <a:normAutofit/>
          </a:bodyPr>
          <a:lstStyle/>
          <a:p>
            <a:r>
              <a:rPr lang="en-US" sz="2800" dirty="0"/>
              <a:t>T</a:t>
            </a:r>
            <a:r>
              <a:rPr lang="en-US" sz="2800" dirty="0" smtClean="0"/>
              <a:t>akes advantage of relationships </a:t>
            </a:r>
            <a:r>
              <a:rPr lang="en-US" sz="2800" dirty="0"/>
              <a:t>between organisms and their </a:t>
            </a:r>
            <a:r>
              <a:rPr lang="en-US" sz="2800" dirty="0" smtClean="0"/>
              <a:t>environment (ECOLOGY!)</a:t>
            </a:r>
          </a:p>
          <a:p>
            <a:pPr lvl="1"/>
            <a:r>
              <a:rPr lang="en-US" sz="2400" dirty="0" smtClean="0"/>
              <a:t>Uses Renewable Energy</a:t>
            </a:r>
          </a:p>
          <a:p>
            <a:pPr lvl="1"/>
            <a:r>
              <a:rPr lang="en-US" sz="2400" dirty="0" smtClean="0"/>
              <a:t>Conserves Energy</a:t>
            </a:r>
          </a:p>
          <a:p>
            <a:pPr lvl="1"/>
            <a:r>
              <a:rPr lang="en-US" sz="2400" dirty="0" smtClean="0"/>
              <a:t>Recycles and reuses materials</a:t>
            </a:r>
          </a:p>
          <a:p>
            <a:pPr lvl="1"/>
            <a:r>
              <a:rPr lang="en-US" sz="2400" dirty="0" smtClean="0"/>
              <a:t>Minimizes Waste</a:t>
            </a:r>
          </a:p>
          <a:p>
            <a:pPr lvl="1"/>
            <a:r>
              <a:rPr lang="en-US" sz="2400" dirty="0" smtClean="0"/>
              <a:t>Maximizes Biodiversity</a:t>
            </a:r>
          </a:p>
          <a:p>
            <a:pPr lvl="1"/>
            <a:r>
              <a:rPr lang="en-US" sz="2400" dirty="0" smtClean="0"/>
              <a:t>Models Natural Ecosystems</a:t>
            </a:r>
          </a:p>
          <a:p>
            <a:endParaRPr lang="en-US" sz="2800" dirty="0"/>
          </a:p>
        </p:txBody>
      </p:sp>
    </p:spTree>
    <p:extLst>
      <p:ext uri="{BB962C8B-B14F-4D97-AF65-F5344CB8AC3E}">
        <p14:creationId xmlns:p14="http://schemas.microsoft.com/office/powerpoint/2010/main" val="11457290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2514</TotalTime>
  <Words>2560</Words>
  <Application>Microsoft Office PowerPoint</Application>
  <PresentationFormat>On-screen Show (4:3)</PresentationFormat>
  <Paragraphs>363</Paragraphs>
  <Slides>36</Slides>
  <Notes>27</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Sustainable Agriculture</vt:lpstr>
      <vt:lpstr>Objectives</vt:lpstr>
      <vt:lpstr>Green Revolution</vt:lpstr>
      <vt:lpstr>Current Production</vt:lpstr>
      <vt:lpstr>Fertilizers</vt:lpstr>
      <vt:lpstr>Pesticides</vt:lpstr>
      <vt:lpstr>Monocropping</vt:lpstr>
      <vt:lpstr>Genetically Modified  Plants</vt:lpstr>
      <vt:lpstr>Sustainable Agriculture</vt:lpstr>
      <vt:lpstr>Examples of Sustainable Agriculture</vt:lpstr>
      <vt:lpstr>Advantages: Synergy</vt:lpstr>
      <vt:lpstr>Hugelkultur</vt:lpstr>
      <vt:lpstr>Permaculture</vt:lpstr>
      <vt:lpstr>PowerPoint Presentation</vt:lpstr>
      <vt:lpstr>Advantages: Biodiversity</vt:lpstr>
      <vt:lpstr>Soil Health Management</vt:lpstr>
      <vt:lpstr>Advantages: Ethical</vt:lpstr>
      <vt:lpstr>Local Marketing</vt:lpstr>
      <vt:lpstr>Community Supported Agriculture</vt:lpstr>
      <vt:lpstr>Urban Gardening</vt:lpstr>
      <vt:lpstr>PowerPoint Presentation</vt:lpstr>
      <vt:lpstr>PowerPoint Presentation</vt:lpstr>
      <vt:lpstr>Crop Rotation</vt:lpstr>
      <vt:lpstr>Intercropping</vt:lpstr>
      <vt:lpstr>PowerPoint Presentation</vt:lpstr>
      <vt:lpstr>Land Equivalency Ratio </vt:lpstr>
      <vt:lpstr>Land Equivalency Ratio Example cont.</vt:lpstr>
      <vt:lpstr>Conservation Tilling</vt:lpstr>
      <vt:lpstr>Composting</vt:lpstr>
      <vt:lpstr>Animal Integration</vt:lpstr>
      <vt:lpstr>Advantages: Energy Efficiency</vt:lpstr>
      <vt:lpstr>Organic Farming</vt:lpstr>
      <vt:lpstr>Disadvantages - Yield?</vt:lpstr>
      <vt:lpstr>Disadvantages - Land Use?</vt:lpstr>
      <vt:lpstr>Disadvantages - Labor Intensive</vt:lpstr>
      <vt:lpstr>Integrated Farming (The Third Way)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Agriculture</dc:title>
  <dc:creator>Lewis Bivona</dc:creator>
  <cp:lastModifiedBy>Windows User</cp:lastModifiedBy>
  <cp:revision>73</cp:revision>
  <dcterms:created xsi:type="dcterms:W3CDTF">2013-03-27T05:42:24Z</dcterms:created>
  <dcterms:modified xsi:type="dcterms:W3CDTF">2014-04-02T14:33:08Z</dcterms:modified>
</cp:coreProperties>
</file>